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4" r:id="rId3"/>
    <p:sldId id="305" r:id="rId4"/>
    <p:sldId id="306" r:id="rId5"/>
    <p:sldId id="307" r:id="rId6"/>
    <p:sldId id="308" r:id="rId7"/>
    <p:sldId id="299" r:id="rId8"/>
    <p:sldId id="309" r:id="rId9"/>
    <p:sldId id="300" r:id="rId10"/>
    <p:sldId id="296" r:id="rId11"/>
    <p:sldId id="297" r:id="rId12"/>
    <p:sldId id="310" r:id="rId13"/>
    <p:sldId id="314" r:id="rId14"/>
    <p:sldId id="315" r:id="rId15"/>
    <p:sldId id="317" r:id="rId16"/>
    <p:sldId id="318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56;&#1040;&#1041;&#1054;&#1058;&#1040;\&#1088;&#1099;&#1085;&#1086;&#1082;%20&#1090;&#1088;&#1091;&#1076;&#1072;\&#1047;&#1072;&#1076;&#1072;&#1085;&#1080;&#1077;%20&#1045;&#1083;&#1100;&#1094;&#1086;&#1074;&#1086;&#1081;%20&#1085;&#1086;&#1074;&#1086;&#1077;\&#1076;&#1077;&#1084;&#1086;&#1075;&#1088;&#1072;&#1092;&#1080;&#1103;%20&#1084;&#1086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89549917371446E-2"/>
          <c:y val="0.14170609305244794"/>
          <c:w val="0.90271052238871474"/>
          <c:h val="0.745781178708511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диаграмма!$A$69</c:f>
              <c:strCache>
                <c:ptCount val="1"/>
                <c:pt idx="0">
                  <c:v>лица моложе трудоспособного возраста</c:v>
                </c:pt>
              </c:strCache>
            </c:strRef>
          </c:tx>
          <c:spPr>
            <a:solidFill>
              <a:srgbClr val="6BC5A1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narHorz">
                <a:fgClr>
                  <a:srgbClr val="6BC5A1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703-4857-9635-4C1EBE7E84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3-4857-9635-4C1EBE7E84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03-4857-9635-4C1EBE7E84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03-4857-9635-4C1EBE7E849A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диаграмма!$B$68:$D$68</c:f>
              <c:strCache>
                <c:ptCount val="3"/>
                <c:pt idx="0">
                  <c:v>2011</c:v>
                </c:pt>
                <c:pt idx="1">
                  <c:v>2016</c:v>
                </c:pt>
                <c:pt idx="2">
                  <c:v>2020 прогноз</c:v>
                </c:pt>
              </c:strCache>
            </c:strRef>
          </c:cat>
          <c:val>
            <c:numRef>
              <c:f>диаграмма!$B$69:$D$69</c:f>
              <c:numCache>
                <c:formatCode>0.0</c:formatCode>
                <c:ptCount val="3"/>
                <c:pt idx="0">
                  <c:v>23.209</c:v>
                </c:pt>
                <c:pt idx="1">
                  <c:v>26.36</c:v>
                </c:pt>
                <c:pt idx="2">
                  <c:v>28.188099999999938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03-4857-9635-4C1EBE7E849A}"/>
            </c:ext>
          </c:extLst>
        </c:ser>
        <c:ser>
          <c:idx val="1"/>
          <c:order val="1"/>
          <c:tx>
            <c:strRef>
              <c:f>диаграмма!$A$70</c:f>
              <c:strCache>
                <c:ptCount val="1"/>
                <c:pt idx="0">
                  <c:v>лица трудоспособного возраста</c:v>
                </c:pt>
              </c:strCache>
            </c:strRef>
          </c:tx>
          <c:spPr>
            <a:gradFill>
              <a:gsLst>
                <a:gs pos="91109">
                  <a:srgbClr val="FF9999"/>
                </a:gs>
                <a:gs pos="0">
                  <a:srgbClr val="F35D3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65786">
                  <a:srgbClr val="FF9999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8D99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703-4857-9635-4C1EBE7E849A}"/>
              </c:ext>
            </c:extLst>
          </c:dPt>
          <c:dPt>
            <c:idx val="1"/>
            <c:invertIfNegative val="0"/>
            <c:bubble3D val="0"/>
            <c:spPr>
              <a:solidFill>
                <a:srgbClr val="E38D99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03-4857-9635-4C1EBE7E849A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E38D9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703-4857-9635-4C1EBE7E84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03-4857-9635-4C1EBE7E849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03-4857-9635-4C1EBE7E84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03-4857-9635-4C1EBE7E849A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диаграмма!$B$68:$D$68</c:f>
              <c:strCache>
                <c:ptCount val="3"/>
                <c:pt idx="0">
                  <c:v>2011</c:v>
                </c:pt>
                <c:pt idx="1">
                  <c:v>2016</c:v>
                </c:pt>
                <c:pt idx="2">
                  <c:v>2020 прогноз</c:v>
                </c:pt>
              </c:strCache>
            </c:strRef>
          </c:cat>
          <c:val>
            <c:numRef>
              <c:f>диаграмма!$B$70:$D$70</c:f>
              <c:numCache>
                <c:formatCode>0.0</c:formatCode>
                <c:ptCount val="3"/>
                <c:pt idx="0">
                  <c:v>87.846999999999994</c:v>
                </c:pt>
                <c:pt idx="1">
                  <c:v>84.198999999999998</c:v>
                </c:pt>
                <c:pt idx="2">
                  <c:v>80.853200000000001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03-4857-9635-4C1EBE7E849A}"/>
            </c:ext>
          </c:extLst>
        </c:ser>
        <c:ser>
          <c:idx val="2"/>
          <c:order val="2"/>
          <c:tx>
            <c:strRef>
              <c:f>диаграмма!$A$71</c:f>
              <c:strCache>
                <c:ptCount val="1"/>
                <c:pt idx="0">
                  <c:v>лица старше трудоспособного возраста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dkDnDiag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703-4857-9635-4C1EBE7E84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03-4857-9635-4C1EBE7E84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03-4857-9635-4C1EBE7E84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03-4857-9635-4C1EBE7E849A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диаграмма!$B$68:$D$68</c:f>
              <c:strCache>
                <c:ptCount val="3"/>
                <c:pt idx="0">
                  <c:v>2011</c:v>
                </c:pt>
                <c:pt idx="1">
                  <c:v>2016</c:v>
                </c:pt>
                <c:pt idx="2">
                  <c:v>2020 прогноз</c:v>
                </c:pt>
              </c:strCache>
            </c:strRef>
          </c:cat>
          <c:val>
            <c:numRef>
              <c:f>диаграмма!$B$71:$D$71</c:f>
              <c:numCache>
                <c:formatCode>0.0</c:formatCode>
                <c:ptCount val="3"/>
                <c:pt idx="0">
                  <c:v>31.809000000000001</c:v>
                </c:pt>
                <c:pt idx="1">
                  <c:v>35.986000000000004</c:v>
                </c:pt>
                <c:pt idx="2">
                  <c:v>38.468200000000003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03-4857-9635-4C1EBE7E8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overlap val="100"/>
        <c:serLines>
          <c:spPr>
            <a:ln>
              <a:prstDash val="dash"/>
            </a:ln>
            <a:effectLst/>
          </c:spPr>
        </c:serLines>
        <c:axId val="32973184"/>
        <c:axId val="32974720"/>
      </c:barChart>
      <c:catAx>
        <c:axId val="329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74720"/>
        <c:crosses val="autoZero"/>
        <c:auto val="1"/>
        <c:lblAlgn val="ctr"/>
        <c:lblOffset val="100"/>
        <c:noMultiLvlLbl val="0"/>
      </c:catAx>
      <c:valAx>
        <c:axId val="32974720"/>
        <c:scaling>
          <c:orientation val="minMax"/>
          <c:max val="1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человек</a:t>
                </a:r>
              </a:p>
            </c:rich>
          </c:tx>
          <c:layout>
            <c:manualLayout>
              <c:xMode val="edge"/>
              <c:yMode val="edge"/>
              <c:x val="1.6167979002624723E-3"/>
              <c:y val="0.19423558142188793"/>
            </c:manualLayout>
          </c:layout>
          <c:overlay val="0"/>
        </c:title>
        <c:numFmt formatCode="0.0" sourceLinked="1"/>
        <c:majorTickMark val="in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73184"/>
        <c:crosses val="autoZero"/>
        <c:crossBetween val="between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Причины трудностей, %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07737063972109E-2"/>
          <c:y val="0.12276258543335798"/>
          <c:w val="0.5125432051055947"/>
          <c:h val="0.69545733727105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столкнувшихся с трудностями, %</c:v>
                </c:pt>
              </c:strCache>
            </c:strRef>
          </c:tx>
          <c:dLbls>
            <c:dLbl>
              <c:idx val="1"/>
              <c:layout>
                <c:manualLayout>
                  <c:x val="-9.6026443327790756E-3"/>
                  <c:y val="2.00821232281380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D-4D41-B01C-94D5589A44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отсутствие опыта работы</c:v>
                </c:pt>
                <c:pt idx="1">
                  <c:v>несоответствие квалификационным требованиям</c:v>
                </c:pt>
                <c:pt idx="2">
                  <c:v>не смогли найти работу по полученной профессии (специальности)</c:v>
                </c:pt>
                <c:pt idx="3">
                  <c:v>низкий уровень предлагаемой заработной платы</c:v>
                </c:pt>
                <c:pt idx="4">
                  <c:v>отсутствие подходящих рабочих мест</c:v>
                </c:pt>
                <c:pt idx="5">
                  <c:v>не прошли тестирование, недостаточные компьютерные и прочие навыки</c:v>
                </c:pt>
                <c:pt idx="6">
                  <c:v>ограниченные возможности по состоянию здоровья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52.6</c:v>
                </c:pt>
                <c:pt idx="1">
                  <c:v>4.5</c:v>
                </c:pt>
                <c:pt idx="2">
                  <c:v>16.399999999999999</c:v>
                </c:pt>
                <c:pt idx="3">
                  <c:v>31.1</c:v>
                </c:pt>
                <c:pt idx="4">
                  <c:v>24</c:v>
                </c:pt>
                <c:pt idx="5">
                  <c:v>1.1000000000000001</c:v>
                </c:pt>
                <c:pt idx="6">
                  <c:v>0.4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D-4D41-B01C-94D5589A44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144947401728376"/>
          <c:y val="0.13364221785814648"/>
          <c:w val="0.39041950712216011"/>
          <c:h val="0.76429824790709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'Лист1'!$A$2:$A$5</c:f>
              <c:strCache>
                <c:ptCount val="3"/>
                <c:pt idx="0">
                  <c:v>за счет средств работодателя</c:v>
                </c:pt>
                <c:pt idx="1">
                  <c:v>за счет собственных средств</c:v>
                </c:pt>
                <c:pt idx="2">
                  <c:v>без вложения средств 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6.9</c:v>
                </c:pt>
                <c:pt idx="1">
                  <c:v>1.4</c:v>
                </c:pt>
                <c:pt idx="2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2-4D81-8629-807959FD3E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3"/>
        <c:delete val="1"/>
      </c:legendEntry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0.31173</cdr:x>
      <cdr:y>0.45662</cdr:y>
    </cdr:from>
    <cdr:to>
      <cdr:x>0.47222</cdr:x>
      <cdr:y>0.60731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049" y="1905000"/>
          <a:ext cx="99060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0.61111</cdr:x>
      <cdr:y>0.39269</cdr:y>
    </cdr:from>
    <cdr:to>
      <cdr:x>0.77315</cdr:x>
      <cdr:y>0.65297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1899" y="1638300"/>
          <a:ext cx="1000125" cy="108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0.60246</cdr:x>
      <cdr:y>0.37848</cdr:y>
    </cdr:from>
    <cdr:to>
      <cdr:x>0.76644</cdr:x>
      <cdr:y>0.73122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49174" y="1226416"/>
          <a:ext cx="1428760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- 3,3 млн.</a:t>
          </a:r>
        </a:p>
        <a:p xmlns:a="http://schemas.openxmlformats.org/drawingml/2006/main">
          <a:pPr algn="ctr"/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человек</a:t>
          </a:r>
        </a:p>
        <a:p xmlns:a="http://schemas.openxmlformats.org/drawingml/2006/main">
          <a:pPr algn="ctr"/>
          <a:r>
            <a:rPr lang="ru-RU" sz="1300" b="1" i="0" baseline="0" dirty="0" err="1">
              <a:solidFill>
                <a:schemeClr val="accent5">
                  <a:lumMod val="50000"/>
                </a:schemeClr>
              </a:solidFill>
            </a:rPr>
            <a:t>трудо</a:t>
          </a:r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-</a:t>
          </a:r>
        </a:p>
        <a:p xmlns:a="http://schemas.openxmlformats.org/drawingml/2006/main">
          <a:pPr algn="ctr"/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способных возрастов</a:t>
          </a:r>
        </a:p>
      </cdr:txBody>
    </cdr:sp>
  </cdr:relSizeAnchor>
  <cdr:relSizeAnchor xmlns:cdr="http://schemas.openxmlformats.org/drawingml/2006/chartDrawing">
    <cdr:from>
      <cdr:x>0.762</cdr:x>
      <cdr:y>0.49738</cdr:y>
    </cdr:from>
    <cdr:to>
      <cdr:x>0.77726</cdr:x>
      <cdr:y>0.57131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4473832" y="2281612"/>
          <a:ext cx="89595" cy="3391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0.29007</cdr:x>
      <cdr:y>0.33561</cdr:y>
    </cdr:from>
    <cdr:to>
      <cdr:x>0.48562</cdr:x>
      <cdr:y>0.7309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3069" y="1539525"/>
          <a:ext cx="1148115" cy="1813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300" b="1" i="0" spc="0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300" b="1" i="0" spc="0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300" b="1" i="0" spc="0" dirty="0">
              <a:solidFill>
                <a:schemeClr val="accent5">
                  <a:lumMod val="50000"/>
                </a:schemeClr>
              </a:solidFill>
            </a:rPr>
            <a:t>- 3,6 млн. человек трудоспособных</a:t>
          </a:r>
          <a:r>
            <a:rPr lang="ru-RU" sz="1300" b="1" i="0" spc="0" baseline="0" dirty="0">
              <a:solidFill>
                <a:schemeClr val="accent5">
                  <a:lumMod val="50000"/>
                </a:schemeClr>
              </a:solidFill>
            </a:rPr>
            <a:t> возрастов</a:t>
          </a:r>
        </a:p>
      </cdr:txBody>
    </cdr:sp>
  </cdr:relSizeAnchor>
  <cdr:relSizeAnchor xmlns:cdr="http://schemas.openxmlformats.org/drawingml/2006/chartDrawing">
    <cdr:from>
      <cdr:x>0.46782</cdr:x>
      <cdr:y>0.50933</cdr:y>
    </cdr:from>
    <cdr:to>
      <cdr:x>0.48263</cdr:x>
      <cdr:y>0.58237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3100473" y="2517846"/>
          <a:ext cx="98153" cy="3610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0.1363</cdr:x>
      <cdr:y>0.24174</cdr:y>
    </cdr:from>
    <cdr:to>
      <cdr:x>0.21037</cdr:x>
      <cdr:y>0.81217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76300" y="1323975"/>
          <a:ext cx="476250" cy="3124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0.11051</cdr:x>
      <cdr:y>0.15802</cdr:y>
    </cdr:from>
    <cdr:to>
      <cdr:x>0.1925</cdr:x>
      <cdr:y>0.88555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62894" y="512036"/>
          <a:ext cx="714380" cy="2357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r>
            <a:rPr lang="ru-RU" b="1" dirty="0">
              <a:solidFill>
                <a:schemeClr val="accent5">
                  <a:lumMod val="50000"/>
                </a:schemeClr>
              </a:solidFill>
            </a:rPr>
            <a:t>Старше</a:t>
          </a: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r>
            <a:rPr lang="ru-RU" sz="1100" b="1" dirty="0" err="1">
              <a:solidFill>
                <a:schemeClr val="accent5">
                  <a:lumMod val="50000"/>
                </a:schemeClr>
              </a:solidFill>
            </a:rPr>
            <a:t>Т</a:t>
          </a:r>
          <a:r>
            <a:rPr lang="ru-RU" sz="1100" b="1" baseline="0" dirty="0" err="1">
              <a:solidFill>
                <a:schemeClr val="accent5">
                  <a:lumMod val="50000"/>
                </a:schemeClr>
              </a:solidFill>
            </a:rPr>
            <a:t>рудо</a:t>
          </a:r>
          <a:r>
            <a:rPr lang="ru-RU" sz="1100" b="1" baseline="0" dirty="0">
              <a:solidFill>
                <a:schemeClr val="accent5">
                  <a:lumMod val="50000"/>
                </a:schemeClr>
              </a:solidFill>
            </a:rPr>
            <a:t>-</a:t>
          </a:r>
        </a:p>
        <a:p xmlns:a="http://schemas.openxmlformats.org/drawingml/2006/main">
          <a:r>
            <a:rPr lang="ru-RU" sz="1100" b="1" baseline="0" dirty="0" err="1">
              <a:solidFill>
                <a:schemeClr val="accent5">
                  <a:lumMod val="50000"/>
                </a:schemeClr>
              </a:solidFill>
            </a:rPr>
            <a:t>способ-ной</a:t>
          </a:r>
          <a:r>
            <a:rPr lang="ru-RU" sz="1100" b="1" dirty="0">
              <a:solidFill>
                <a:schemeClr val="accent5">
                  <a:lumMod val="50000"/>
                </a:schemeClr>
              </a:solidFill>
            </a:rPr>
            <a:t> возраст</a:t>
          </a: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r>
            <a:rPr lang="ru-RU" b="1" dirty="0">
              <a:solidFill>
                <a:schemeClr val="accent5">
                  <a:lumMod val="50000"/>
                </a:schemeClr>
              </a:solidFill>
            </a:rPr>
            <a:t>Моложе</a:t>
          </a:r>
          <a:endParaRPr lang="ru-RU" sz="11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0.01778</cdr:x>
      <cdr:y>0.01043</cdr:y>
    </cdr:from>
    <cdr:to>
      <cdr:x>0.99259</cdr:x>
      <cdr:y>0.17565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1076" y="33797"/>
          <a:ext cx="8282906" cy="53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0.11356</cdr:x>
      <cdr:y>0.06811</cdr:y>
    </cdr:from>
    <cdr:to>
      <cdr:x>0.22907</cdr:x>
      <cdr:y>0.15449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6750" y="312421"/>
          <a:ext cx="67818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0.08501</cdr:x>
      <cdr:y>0.04485</cdr:y>
    </cdr:from>
    <cdr:to>
      <cdr:x>0.24075</cdr:x>
      <cdr:y>0.1412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99110" y="205741"/>
          <a:ext cx="91440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Все население:</a:t>
          </a:r>
        </a:p>
      </cdr:txBody>
    </cdr:sp>
  </cdr:relSizeAnchor>
  <cdr:relSizeAnchor xmlns:cdr="http://schemas.openxmlformats.org/drawingml/2006/chartDrawing">
    <cdr:from>
      <cdr:x>0.21548</cdr:x>
      <cdr:y>0.06987</cdr:y>
    </cdr:from>
    <cdr:to>
      <cdr:x>0.90071</cdr:x>
      <cdr:y>0.12664</cdr:y>
    </cdr:to>
    <cdr:sp macro="" textlink="">
      <cdr:nvSpPr>
        <cdr:cNvPr id="15" name="TextBox 13"/>
        <cdr:cNvSpPr txBox="1"/>
      </cdr:nvSpPr>
      <cdr:spPr>
        <a:xfrm xmlns:a="http://schemas.openxmlformats.org/drawingml/2006/main">
          <a:off x="1265117" y="320512"/>
          <a:ext cx="4023124" cy="260405"/>
        </a:xfrm>
        <a:prstGeom xmlns:a="http://schemas.openxmlformats.org/drawingml/2006/main" prst="rect">
          <a:avLst/>
        </a:prstGeom>
        <a:solidFill xmlns:a="http://schemas.openxmlformats.org/drawingml/2006/main">
          <a:srgbClr val="A5A5A5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i="0" baseline="0" dirty="0">
              <a:solidFill>
                <a:sysClr val="windowText" lastClr="000000"/>
              </a:solidFill>
            </a:rPr>
            <a:t>142,9 </a:t>
          </a:r>
          <a:r>
            <a:rPr lang="ru-RU" sz="1100" b="1" i="0" baseline="0" dirty="0" err="1">
              <a:solidFill>
                <a:sysClr val="windowText" lastClr="000000"/>
              </a:solidFill>
            </a:rPr>
            <a:t>млн</a:t>
          </a:r>
          <a:r>
            <a:rPr lang="ru-RU" sz="1100" b="1" i="0" baseline="0" dirty="0">
              <a:solidFill>
                <a:sysClr val="windowText" lastClr="000000"/>
              </a:solidFill>
            </a:rPr>
            <a:t> .                                                        146,5 </a:t>
          </a:r>
          <a:r>
            <a:rPr lang="ru-RU" sz="1100" b="1" i="0" baseline="0" dirty="0" err="1">
              <a:solidFill>
                <a:sysClr val="windowText" lastClr="000000"/>
              </a:solidFill>
            </a:rPr>
            <a:t>млн</a:t>
          </a:r>
          <a:r>
            <a:rPr lang="ru-RU" sz="1100" b="1" i="0" baseline="0" dirty="0">
              <a:solidFill>
                <a:sysClr val="windowText" lastClr="000000"/>
              </a:solidFill>
            </a:rPr>
            <a:t> .                                                              147,5 млн.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7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74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09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34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31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0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276999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17" y="6377940"/>
            <a:ext cx="28056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DD59-EF42-4353-921C-495A3FB52989}" type="datetimeFigureOut">
              <a:rPr lang="ru-RU" altLang="ru-RU"/>
              <a:pPr>
                <a:defRPr/>
              </a:pPr>
              <a:t>06.10.2017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7439" y="6377940"/>
            <a:ext cx="3903471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812" y="6377940"/>
            <a:ext cx="28056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AF24-3134-4F96-9A38-2D1A98213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14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7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319"/>
            <a:ext cx="10978514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917" y="6377940"/>
            <a:ext cx="28056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8FBC-A124-4D32-AE4A-D3B4CDD24AD7}" type="datetime1">
              <a:rPr lang="ru-RU" smtClean="0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7439" y="6377940"/>
            <a:ext cx="3903471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812" y="6377940"/>
            <a:ext cx="28056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6422-771D-416C-9277-D5D470C41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6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635" cy="6854825"/>
          </a:xfrm>
          <a:custGeom>
            <a:avLst/>
            <a:gdLst/>
            <a:ahLst/>
            <a:cxnLst/>
            <a:rect l="l" t="t" r="r" b="b"/>
            <a:pathLst>
              <a:path w="12192635" h="6854825">
                <a:moveTo>
                  <a:pt x="0" y="0"/>
                </a:moveTo>
                <a:lnTo>
                  <a:pt x="0" y="6854444"/>
                </a:lnTo>
                <a:lnTo>
                  <a:pt x="12192113" y="6854444"/>
                </a:lnTo>
                <a:lnTo>
                  <a:pt x="12192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28090" cy="1684655"/>
          </a:xfrm>
          <a:custGeom>
            <a:avLst/>
            <a:gdLst/>
            <a:ahLst/>
            <a:cxnLst/>
            <a:rect l="l" t="t" r="r" b="b"/>
            <a:pathLst>
              <a:path w="1228090" h="1684655">
                <a:moveTo>
                  <a:pt x="285507" y="0"/>
                </a:moveTo>
                <a:lnTo>
                  <a:pt x="0" y="0"/>
                </a:lnTo>
                <a:lnTo>
                  <a:pt x="0" y="1197674"/>
                </a:lnTo>
                <a:lnTo>
                  <a:pt x="486421" y="1684083"/>
                </a:lnTo>
                <a:lnTo>
                  <a:pt x="1228012" y="942479"/>
                </a:lnTo>
                <a:lnTo>
                  <a:pt x="285507" y="0"/>
                </a:lnTo>
                <a:close/>
              </a:path>
            </a:pathLst>
          </a:custGeom>
          <a:solidFill>
            <a:srgbClr val="3A3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5521" y="0"/>
            <a:ext cx="942009" cy="941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27150" cy="1679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68295" y="4709592"/>
            <a:ext cx="1323975" cy="2145030"/>
          </a:xfrm>
          <a:custGeom>
            <a:avLst/>
            <a:gdLst/>
            <a:ahLst/>
            <a:cxnLst/>
            <a:rect l="l" t="t" r="r" b="b"/>
            <a:pathLst>
              <a:path w="1323975" h="2145029">
                <a:moveTo>
                  <a:pt x="1323818" y="0"/>
                </a:moveTo>
                <a:lnTo>
                  <a:pt x="0" y="1328544"/>
                </a:lnTo>
                <a:lnTo>
                  <a:pt x="816317" y="2144849"/>
                </a:lnTo>
                <a:lnTo>
                  <a:pt x="1323818" y="2144849"/>
                </a:lnTo>
                <a:lnTo>
                  <a:pt x="1323818" y="0"/>
                </a:lnTo>
                <a:close/>
              </a:path>
            </a:pathLst>
          </a:custGeom>
          <a:solidFill>
            <a:srgbClr val="005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868291" y="4714328"/>
            <a:ext cx="1323822" cy="2140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12192113" cy="685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89110" y="0"/>
            <a:ext cx="10946130" cy="946150"/>
          </a:xfrm>
          <a:custGeom>
            <a:avLst/>
            <a:gdLst/>
            <a:ahLst/>
            <a:cxnLst/>
            <a:rect l="l" t="t" r="r" b="b"/>
            <a:pathLst>
              <a:path w="10946130" h="946150">
                <a:moveTo>
                  <a:pt x="10945787" y="0"/>
                </a:moveTo>
                <a:lnTo>
                  <a:pt x="0" y="0"/>
                </a:lnTo>
                <a:lnTo>
                  <a:pt x="937653" y="941222"/>
                </a:lnTo>
                <a:lnTo>
                  <a:pt x="10019652" y="945908"/>
                </a:lnTo>
                <a:lnTo>
                  <a:pt x="10945787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19"/>
            <a:ext cx="10978514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/>
          <p:nvPr/>
        </p:nvSpPr>
        <p:spPr>
          <a:xfrm>
            <a:off x="4859070" y="6031484"/>
            <a:ext cx="597535" cy="595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0806" y="2930589"/>
            <a:ext cx="1103130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lang="ru-RU" sz="3000" b="1" spc="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квалификаций:</a:t>
            </a:r>
          </a:p>
          <a:p>
            <a:pPr marL="15240">
              <a:lnSpc>
                <a:spcPct val="100000"/>
              </a:lnSpc>
            </a:pPr>
            <a:r>
              <a:rPr lang="ru-RU" sz="3000" b="1" spc="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кадрового потенциала Российской Федерации</a:t>
            </a:r>
            <a:endParaRPr sz="3000" b="1" spc="1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0550" y="5707461"/>
            <a:ext cx="40315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ЮРГЕ</a:t>
            </a:r>
            <a:r>
              <a:rPr sz="16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6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ДИМИРОВ</a:t>
            </a:r>
            <a:r>
              <a:rPr sz="1600" b="1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420" algn="r">
              <a:lnSpc>
                <a:spcPct val="100000"/>
              </a:lnSpc>
            </a:pP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</a:t>
            </a:r>
            <a:r>
              <a:rPr sz="1600" b="0" i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 </a:t>
            </a:r>
            <a:r>
              <a:rPr sz="1600" b="0" i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енерально</a:t>
            </a:r>
            <a:r>
              <a:rPr sz="1600" b="0" i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дирек</a:t>
            </a:r>
            <a:r>
              <a:rPr sz="1600" b="0" i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0805" y="5951161"/>
            <a:ext cx="44519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Ульяновск.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октября 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6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1000" y="5735205"/>
            <a:ext cx="273215" cy="391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" y="5812256"/>
            <a:ext cx="147320" cy="146685"/>
          </a:xfrm>
          <a:custGeom>
            <a:avLst/>
            <a:gdLst/>
            <a:ahLst/>
            <a:cxnLst/>
            <a:rect l="l" t="t" r="r" b="b"/>
            <a:pathLst>
              <a:path w="147319" h="146685">
                <a:moveTo>
                  <a:pt x="75953" y="0"/>
                </a:moveTo>
                <a:lnTo>
                  <a:pt x="34333" y="11582"/>
                </a:lnTo>
                <a:lnTo>
                  <a:pt x="7075" y="41712"/>
                </a:lnTo>
                <a:lnTo>
                  <a:pt x="0" y="68607"/>
                </a:lnTo>
                <a:lnTo>
                  <a:pt x="1288" y="84139"/>
                </a:lnTo>
                <a:lnTo>
                  <a:pt x="19260" y="122437"/>
                </a:lnTo>
                <a:lnTo>
                  <a:pt x="53115" y="144035"/>
                </a:lnTo>
                <a:lnTo>
                  <a:pt x="66757" y="146578"/>
                </a:lnTo>
                <a:lnTo>
                  <a:pt x="82643" y="145363"/>
                </a:lnTo>
                <a:lnTo>
                  <a:pt x="121541" y="127875"/>
                </a:lnTo>
                <a:lnTo>
                  <a:pt x="143561" y="94737"/>
                </a:lnTo>
                <a:lnTo>
                  <a:pt x="146746" y="73409"/>
                </a:lnTo>
                <a:lnTo>
                  <a:pt x="145318" y="58922"/>
                </a:lnTo>
                <a:lnTo>
                  <a:pt x="126103" y="22353"/>
                </a:lnTo>
                <a:lnTo>
                  <a:pt x="90291" y="1929"/>
                </a:lnTo>
                <a:lnTo>
                  <a:pt x="75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1000" y="5729973"/>
            <a:ext cx="287553" cy="413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73760" y="205320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80" y="0"/>
                </a:moveTo>
                <a:lnTo>
                  <a:pt x="13867" y="2852"/>
                </a:lnTo>
                <a:lnTo>
                  <a:pt x="3770" y="11231"/>
                </a:lnTo>
                <a:lnTo>
                  <a:pt x="0" y="23253"/>
                </a:lnTo>
                <a:lnTo>
                  <a:pt x="3891" y="37033"/>
                </a:lnTo>
                <a:lnTo>
                  <a:pt x="13999" y="46084"/>
                </a:lnTo>
                <a:lnTo>
                  <a:pt x="24513" y="48461"/>
                </a:lnTo>
                <a:lnTo>
                  <a:pt x="37935" y="44454"/>
                </a:lnTo>
                <a:lnTo>
                  <a:pt x="46822" y="34087"/>
                </a:lnTo>
                <a:lnTo>
                  <a:pt x="45657" y="16633"/>
                </a:lnTo>
                <a:lnTo>
                  <a:pt x="39387" y="5356"/>
                </a:lnTo>
                <a:lnTo>
                  <a:pt x="295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9543" y="205322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1" y="0"/>
                </a:moveTo>
                <a:lnTo>
                  <a:pt x="13846" y="2853"/>
                </a:lnTo>
                <a:lnTo>
                  <a:pt x="3759" y="11236"/>
                </a:lnTo>
                <a:lnTo>
                  <a:pt x="0" y="23265"/>
                </a:lnTo>
                <a:lnTo>
                  <a:pt x="3891" y="37047"/>
                </a:lnTo>
                <a:lnTo>
                  <a:pt x="14000" y="46094"/>
                </a:lnTo>
                <a:lnTo>
                  <a:pt x="24476" y="48459"/>
                </a:lnTo>
                <a:lnTo>
                  <a:pt x="37909" y="44453"/>
                </a:lnTo>
                <a:lnTo>
                  <a:pt x="46796" y="34092"/>
                </a:lnTo>
                <a:lnTo>
                  <a:pt x="45634" y="16637"/>
                </a:lnTo>
                <a:lnTo>
                  <a:pt x="39370" y="5359"/>
                </a:lnTo>
                <a:lnTo>
                  <a:pt x="2956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25305" y="205319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1" y="0"/>
                </a:moveTo>
                <a:lnTo>
                  <a:pt x="13845" y="2855"/>
                </a:lnTo>
                <a:lnTo>
                  <a:pt x="3758" y="11240"/>
                </a:lnTo>
                <a:lnTo>
                  <a:pt x="0" y="23269"/>
                </a:lnTo>
                <a:lnTo>
                  <a:pt x="3890" y="37047"/>
                </a:lnTo>
                <a:lnTo>
                  <a:pt x="14000" y="46095"/>
                </a:lnTo>
                <a:lnTo>
                  <a:pt x="24489" y="48461"/>
                </a:lnTo>
                <a:lnTo>
                  <a:pt x="37921" y="44454"/>
                </a:lnTo>
                <a:lnTo>
                  <a:pt x="46801" y="34088"/>
                </a:lnTo>
                <a:lnTo>
                  <a:pt x="45637" y="16632"/>
                </a:lnTo>
                <a:lnTo>
                  <a:pt x="39373" y="5355"/>
                </a:lnTo>
                <a:lnTo>
                  <a:pt x="2956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50109" y="282749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33960" y="0"/>
                </a:moveTo>
                <a:lnTo>
                  <a:pt x="16544" y="1195"/>
                </a:lnTo>
                <a:lnTo>
                  <a:pt x="5304" y="7507"/>
                </a:lnTo>
                <a:lnTo>
                  <a:pt x="0" y="17365"/>
                </a:lnTo>
                <a:lnTo>
                  <a:pt x="2906" y="33023"/>
                </a:lnTo>
                <a:lnTo>
                  <a:pt x="11367" y="43056"/>
                </a:lnTo>
                <a:lnTo>
                  <a:pt x="23461" y="46722"/>
                </a:lnTo>
                <a:lnTo>
                  <a:pt x="37121" y="42781"/>
                </a:lnTo>
                <a:lnTo>
                  <a:pt x="46087" y="32564"/>
                </a:lnTo>
                <a:lnTo>
                  <a:pt x="48352" y="22292"/>
                </a:lnTo>
                <a:lnTo>
                  <a:pt x="44340" y="8864"/>
                </a:lnTo>
                <a:lnTo>
                  <a:pt x="3396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73992" y="356846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618" y="0"/>
                </a:moveTo>
                <a:lnTo>
                  <a:pt x="13898" y="2846"/>
                </a:lnTo>
                <a:lnTo>
                  <a:pt x="3789" y="11215"/>
                </a:lnTo>
                <a:lnTo>
                  <a:pt x="0" y="23215"/>
                </a:lnTo>
                <a:lnTo>
                  <a:pt x="3887" y="37016"/>
                </a:lnTo>
                <a:lnTo>
                  <a:pt x="13981" y="46077"/>
                </a:lnTo>
                <a:lnTo>
                  <a:pt x="24512" y="48466"/>
                </a:lnTo>
                <a:lnTo>
                  <a:pt x="37947" y="44462"/>
                </a:lnTo>
                <a:lnTo>
                  <a:pt x="46840" y="34105"/>
                </a:lnTo>
                <a:lnTo>
                  <a:pt x="45681" y="16658"/>
                </a:lnTo>
                <a:lnTo>
                  <a:pt x="39421" y="5373"/>
                </a:lnTo>
                <a:lnTo>
                  <a:pt x="296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25551" y="356843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8" y="0"/>
                </a:moveTo>
                <a:lnTo>
                  <a:pt x="13853" y="2854"/>
                </a:lnTo>
                <a:lnTo>
                  <a:pt x="3764" y="11240"/>
                </a:lnTo>
                <a:lnTo>
                  <a:pt x="0" y="23259"/>
                </a:lnTo>
                <a:lnTo>
                  <a:pt x="3889" y="37048"/>
                </a:lnTo>
                <a:lnTo>
                  <a:pt x="13991" y="46100"/>
                </a:lnTo>
                <a:lnTo>
                  <a:pt x="24475" y="48468"/>
                </a:lnTo>
                <a:lnTo>
                  <a:pt x="37909" y="44463"/>
                </a:lnTo>
                <a:lnTo>
                  <a:pt x="46796" y="34101"/>
                </a:lnTo>
                <a:lnTo>
                  <a:pt x="45635" y="16653"/>
                </a:lnTo>
                <a:lnTo>
                  <a:pt x="39374" y="5369"/>
                </a:lnTo>
                <a:lnTo>
                  <a:pt x="295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133600" y="1626712"/>
            <a:ext cx="8439150" cy="41488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ДОБРОВОЛЬНОСТЬ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НЕЗАВИСИМОСТЬ ОЦЕНКИ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ОТКРЫТОСТЬ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ЛЕГИТИМНОСТЬ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ЭКОНОМИЧЕСКАЯ ЦЕЛЕСООБРАЗНОСТЬ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ПРИЗНАНИЕ НЕФОРМАЛЬНОГО ОБРАЗОВАНИЯ </a:t>
            </a:r>
          </a:p>
          <a:p>
            <a:endParaRPr lang="ru-RU" sz="1600" b="1" spc="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spc="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1"/>
          <p:cNvSpPr/>
          <p:nvPr/>
        </p:nvSpPr>
        <p:spPr>
          <a:xfrm>
            <a:off x="1143000" y="1626712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0" name="object 21"/>
          <p:cNvSpPr/>
          <p:nvPr/>
        </p:nvSpPr>
        <p:spPr>
          <a:xfrm>
            <a:off x="1143000" y="22860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1" name="object 21"/>
          <p:cNvSpPr/>
          <p:nvPr/>
        </p:nvSpPr>
        <p:spPr>
          <a:xfrm>
            <a:off x="1143000" y="2945288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4" name="object 21"/>
          <p:cNvSpPr/>
          <p:nvPr/>
        </p:nvSpPr>
        <p:spPr>
          <a:xfrm>
            <a:off x="1143000" y="3610929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5" name="object 21"/>
          <p:cNvSpPr/>
          <p:nvPr/>
        </p:nvSpPr>
        <p:spPr>
          <a:xfrm>
            <a:off x="1143000" y="427657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1143000" y="4901644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200" y="170946"/>
            <a:ext cx="81534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принципы независимой оценки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67591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 bwMode="auto">
          <a:xfrm>
            <a:off x="1509889" y="1371600"/>
            <a:ext cx="87249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r>
              <a:rPr lang="ru-RU" altLang="ru-RU" sz="2000" kern="12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Повышение профессиональной мобильности работников;</a:t>
            </a: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endParaRPr lang="ru-RU" altLang="ru-RU" sz="2000" kern="12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r>
              <a:rPr lang="ru-RU" altLang="ru-RU" sz="2000" kern="12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Оценка качества профессионального образования и обучения;</a:t>
            </a: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endParaRPr lang="ru-RU" altLang="ru-RU" sz="2000" kern="12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r>
              <a:rPr lang="ru-RU" altLang="ru-RU" sz="2000" kern="12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Создание условий для участия работников в непрерывном образовании;</a:t>
            </a: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endParaRPr lang="ru-RU" altLang="ru-RU" sz="2000" kern="12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r>
              <a:rPr lang="ru-RU" altLang="ru-RU" sz="2000" kern="12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Усиление роли профессиональных сообществ в развитии профессиональных квалификаций;</a:t>
            </a: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endParaRPr lang="ru-RU" altLang="ru-RU" sz="2000" kern="12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r>
              <a:rPr lang="ru-RU" altLang="ru-RU" sz="2000" kern="12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Установление и (или) подтверждение соответствия квалификации соискателя положениям ПС; </a:t>
            </a: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endParaRPr lang="ru-RU" altLang="ru-RU" sz="2000" kern="12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 algn="l" rtl="0">
              <a:lnSpc>
                <a:spcPct val="120000"/>
              </a:lnSpc>
              <a:spcBef>
                <a:spcPct val="0"/>
              </a:spcBef>
            </a:pPr>
            <a:r>
              <a:rPr lang="ru-RU" altLang="ru-RU" sz="2000" kern="12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Повышение конкурентоспособности на рынке труда лиц, прошедших оценку квалификации.</a:t>
            </a:r>
          </a:p>
        </p:txBody>
      </p:sp>
      <p:sp>
        <p:nvSpPr>
          <p:cNvPr id="9" name="object 21"/>
          <p:cNvSpPr/>
          <p:nvPr/>
        </p:nvSpPr>
        <p:spPr>
          <a:xfrm>
            <a:off x="762000" y="14478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762000" y="21336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1" name="object 21"/>
          <p:cNvSpPr/>
          <p:nvPr/>
        </p:nvSpPr>
        <p:spPr>
          <a:xfrm>
            <a:off x="762000" y="2892425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2" name="object 21"/>
          <p:cNvSpPr/>
          <p:nvPr/>
        </p:nvSpPr>
        <p:spPr>
          <a:xfrm>
            <a:off x="762000" y="3755707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3" name="object 21"/>
          <p:cNvSpPr/>
          <p:nvPr/>
        </p:nvSpPr>
        <p:spPr>
          <a:xfrm>
            <a:off x="762000" y="48768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4" name="object 21"/>
          <p:cNvSpPr/>
          <p:nvPr/>
        </p:nvSpPr>
        <p:spPr>
          <a:xfrm>
            <a:off x="762000" y="5966107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457200" y="170946"/>
            <a:ext cx="81534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 независимой оценки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48552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Название 1"/>
          <p:cNvSpPr txBox="1">
            <a:spLocks/>
          </p:cNvSpPr>
          <p:nvPr/>
        </p:nvSpPr>
        <p:spPr bwMode="auto">
          <a:xfrm>
            <a:off x="230188" y="835025"/>
            <a:ext cx="117300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ct val="0"/>
              </a:spcBef>
              <a:buNone/>
            </a:pP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ОРГАНИЗАЦИОННАЯ МОДЕЛЬ</a:t>
            </a:r>
            <a:r>
              <a:rPr kumimoji="0" lang="en-US" altLang="ru-RU" sz="2600">
                <a:solidFill>
                  <a:srgbClr val="003085"/>
                </a:solidFill>
                <a:latin typeface="Pancetta Serif Pro SemiBold" charset="0"/>
              </a:rPr>
              <a:t> </a:t>
            </a: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ПОДДЕРЖКИ</a:t>
            </a:r>
            <a:r>
              <a:rPr kumimoji="0" lang="en-US" altLang="ru-RU" sz="2600">
                <a:solidFill>
                  <a:srgbClr val="003085"/>
                </a:solidFill>
                <a:latin typeface="Pancetta Serif Pro SemiBold" charset="0"/>
              </a:rPr>
              <a:t> </a:t>
            </a: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РАЗВИТИЯ</a:t>
            </a:r>
            <a:endParaRPr kumimoji="0" lang="en-US" altLang="ru-RU" sz="2600">
              <a:solidFill>
                <a:srgbClr val="003085"/>
              </a:solidFill>
              <a:latin typeface="Pancetta Serif Pro SemiBold" charset="0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None/>
            </a:pPr>
            <a:endParaRPr kumimoji="0" lang="en-US" altLang="ru-RU" sz="2600">
              <a:solidFill>
                <a:srgbClr val="003085"/>
              </a:solidFill>
              <a:latin typeface="Pancetta Serif Pro SemiBold" charset="0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None/>
            </a:pPr>
            <a:r>
              <a:rPr kumimoji="0" lang="ru-RU" altLang="ru-RU" sz="2600">
                <a:solidFill>
                  <a:srgbClr val="003085"/>
                </a:solidFill>
                <a:latin typeface="Pancetta Serif Pro SemiBold" charset="0"/>
              </a:rPr>
              <a:t> НАЦИОНАЛЬНОЙ СИСТЕМЫ КВАЛИФИКАЦИЙ (НСК) В СУБЪЕКТЕ РФ</a:t>
            </a:r>
          </a:p>
        </p:txBody>
      </p:sp>
      <p:sp>
        <p:nvSpPr>
          <p:cNvPr id="4101" name="object 19"/>
          <p:cNvSpPr>
            <a:spLocks/>
          </p:cNvSpPr>
          <p:nvPr/>
        </p:nvSpPr>
        <p:spPr bwMode="auto">
          <a:xfrm>
            <a:off x="5768976" y="4872039"/>
            <a:ext cx="2106612" cy="1220787"/>
          </a:xfrm>
          <a:custGeom>
            <a:avLst/>
            <a:gdLst>
              <a:gd name="T0" fmla="*/ 187513 w 2808604"/>
              <a:gd name="T1" fmla="*/ 0 h 1627504"/>
              <a:gd name="T2" fmla="*/ 177883 w 2808604"/>
              <a:gd name="T3" fmla="*/ 9429 h 1627504"/>
              <a:gd name="T4" fmla="*/ 7449 w 2808604"/>
              <a:gd name="T5" fmla="*/ 9429 h 1627504"/>
              <a:gd name="T6" fmla="*/ 5514 w 2808604"/>
              <a:gd name="T7" fmla="*/ 9678 h 1627504"/>
              <a:gd name="T8" fmla="*/ 1110 w 2808604"/>
              <a:gd name="T9" fmla="*/ 12889 h 1627504"/>
              <a:gd name="T10" fmla="*/ 0 w 2808604"/>
              <a:gd name="T11" fmla="*/ 210153 h 1627504"/>
              <a:gd name="T12" fmla="*/ 254 w 2808604"/>
              <a:gd name="T13" fmla="*/ 212047 h 1627504"/>
              <a:gd name="T14" fmla="*/ 3534 w 2808604"/>
              <a:gd name="T15" fmla="*/ 216358 h 1627504"/>
              <a:gd name="T16" fmla="*/ 367579 w 2808604"/>
              <a:gd name="T17" fmla="*/ 217446 h 1627504"/>
              <a:gd name="T18" fmla="*/ 369515 w 2808604"/>
              <a:gd name="T19" fmla="*/ 217198 h 1627504"/>
              <a:gd name="T20" fmla="*/ 373918 w 2808604"/>
              <a:gd name="T21" fmla="*/ 213985 h 1627504"/>
              <a:gd name="T22" fmla="*/ 375028 w 2808604"/>
              <a:gd name="T23" fmla="*/ 16722 h 1627504"/>
              <a:gd name="T24" fmla="*/ 374776 w 2808604"/>
              <a:gd name="T25" fmla="*/ 14827 h 1627504"/>
              <a:gd name="T26" fmla="*/ 371495 w 2808604"/>
              <a:gd name="T27" fmla="*/ 10516 h 1627504"/>
              <a:gd name="T28" fmla="*/ 197146 w 2808604"/>
              <a:gd name="T29" fmla="*/ 9429 h 1627504"/>
              <a:gd name="T30" fmla="*/ 187513 w 2808604"/>
              <a:gd name="T31" fmla="*/ 0 h 1627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08604" h="1627504">
                <a:moveTo>
                  <a:pt x="1404023" y="0"/>
                </a:moveTo>
                <a:lnTo>
                  <a:pt x="1331912" y="70573"/>
                </a:lnTo>
                <a:lnTo>
                  <a:pt x="55778" y="70573"/>
                </a:lnTo>
                <a:lnTo>
                  <a:pt x="41283" y="72434"/>
                </a:lnTo>
                <a:lnTo>
                  <a:pt x="8313" y="96470"/>
                </a:lnTo>
                <a:lnTo>
                  <a:pt x="0" y="1572933"/>
                </a:lnTo>
                <a:lnTo>
                  <a:pt x="1901" y="1587112"/>
                </a:lnTo>
                <a:lnTo>
                  <a:pt x="26462" y="1619378"/>
                </a:lnTo>
                <a:lnTo>
                  <a:pt x="2752280" y="1627517"/>
                </a:lnTo>
                <a:lnTo>
                  <a:pt x="2766775" y="1625656"/>
                </a:lnTo>
                <a:lnTo>
                  <a:pt x="2799744" y="1601615"/>
                </a:lnTo>
                <a:lnTo>
                  <a:pt x="2808058" y="125158"/>
                </a:lnTo>
                <a:lnTo>
                  <a:pt x="2806157" y="110974"/>
                </a:lnTo>
                <a:lnTo>
                  <a:pt x="2781596" y="78710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2" name="object 20"/>
          <p:cNvSpPr>
            <a:spLocks/>
          </p:cNvSpPr>
          <p:nvPr/>
        </p:nvSpPr>
        <p:spPr bwMode="auto">
          <a:xfrm>
            <a:off x="7935914" y="4872039"/>
            <a:ext cx="2106613" cy="1220787"/>
          </a:xfrm>
          <a:custGeom>
            <a:avLst/>
            <a:gdLst>
              <a:gd name="T0" fmla="*/ 187514 w 2808604"/>
              <a:gd name="T1" fmla="*/ 0 h 1627504"/>
              <a:gd name="T2" fmla="*/ 177884 w 2808604"/>
              <a:gd name="T3" fmla="*/ 9429 h 1627504"/>
              <a:gd name="T4" fmla="*/ 7450 w 2808604"/>
              <a:gd name="T5" fmla="*/ 9429 h 1627504"/>
              <a:gd name="T6" fmla="*/ 5514 w 2808604"/>
              <a:gd name="T7" fmla="*/ 9678 h 1627504"/>
              <a:gd name="T8" fmla="*/ 1110 w 2808604"/>
              <a:gd name="T9" fmla="*/ 12889 h 1627504"/>
              <a:gd name="T10" fmla="*/ 0 w 2808604"/>
              <a:gd name="T11" fmla="*/ 210153 h 1627504"/>
              <a:gd name="T12" fmla="*/ 254 w 2808604"/>
              <a:gd name="T13" fmla="*/ 212047 h 1627504"/>
              <a:gd name="T14" fmla="*/ 3534 w 2808604"/>
              <a:gd name="T15" fmla="*/ 216358 h 1627504"/>
              <a:gd name="T16" fmla="*/ 367580 w 2808604"/>
              <a:gd name="T17" fmla="*/ 217446 h 1627504"/>
              <a:gd name="T18" fmla="*/ 369516 w 2808604"/>
              <a:gd name="T19" fmla="*/ 217198 h 1627504"/>
              <a:gd name="T20" fmla="*/ 373919 w 2808604"/>
              <a:gd name="T21" fmla="*/ 213985 h 1627504"/>
              <a:gd name="T22" fmla="*/ 375029 w 2808604"/>
              <a:gd name="T23" fmla="*/ 16722 h 1627504"/>
              <a:gd name="T24" fmla="*/ 374776 w 2808604"/>
              <a:gd name="T25" fmla="*/ 14827 h 1627504"/>
              <a:gd name="T26" fmla="*/ 371496 w 2808604"/>
              <a:gd name="T27" fmla="*/ 10516 h 1627504"/>
              <a:gd name="T28" fmla="*/ 197146 w 2808604"/>
              <a:gd name="T29" fmla="*/ 9429 h 1627504"/>
              <a:gd name="T30" fmla="*/ 187514 w 2808604"/>
              <a:gd name="T31" fmla="*/ 0 h 1627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08604" h="1627504">
                <a:moveTo>
                  <a:pt x="1404023" y="0"/>
                </a:moveTo>
                <a:lnTo>
                  <a:pt x="1331912" y="70573"/>
                </a:lnTo>
                <a:lnTo>
                  <a:pt x="55778" y="70573"/>
                </a:lnTo>
                <a:lnTo>
                  <a:pt x="41283" y="72434"/>
                </a:lnTo>
                <a:lnTo>
                  <a:pt x="8313" y="96470"/>
                </a:lnTo>
                <a:lnTo>
                  <a:pt x="0" y="1572933"/>
                </a:lnTo>
                <a:lnTo>
                  <a:pt x="1901" y="1587112"/>
                </a:lnTo>
                <a:lnTo>
                  <a:pt x="26462" y="1619378"/>
                </a:lnTo>
                <a:lnTo>
                  <a:pt x="2752280" y="1627517"/>
                </a:lnTo>
                <a:lnTo>
                  <a:pt x="2766775" y="1625656"/>
                </a:lnTo>
                <a:lnTo>
                  <a:pt x="2799744" y="1601615"/>
                </a:lnTo>
                <a:lnTo>
                  <a:pt x="2808058" y="125158"/>
                </a:lnTo>
                <a:lnTo>
                  <a:pt x="2806157" y="110974"/>
                </a:lnTo>
                <a:lnTo>
                  <a:pt x="2781596" y="78710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3" name="object 21"/>
          <p:cNvSpPr txBox="1">
            <a:spLocks noChangeArrowheads="1"/>
          </p:cNvSpPr>
          <p:nvPr/>
        </p:nvSpPr>
        <p:spPr bwMode="auto">
          <a:xfrm>
            <a:off x="295276" y="4675188"/>
            <a:ext cx="2474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РЕГИОНАЛЬНОЕ ОТДЕЛЕНИЕ РСПП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975"/>
              </a:lnSpc>
              <a:spcBef>
                <a:spcPts val="425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или иных деловых объединений (ТПП, Опора России, межотраслевое объединение и др.), взявшее</a:t>
            </a:r>
            <a:r>
              <a:rPr lang="en-US" altLang="ru-RU" sz="1200">
                <a:latin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</a:rPr>
              <a:t>на себя функции регионального</a:t>
            </a:r>
            <a:r>
              <a:rPr lang="en-US" altLang="ru-RU" sz="1200">
                <a:latin typeface="Arial" panose="020B0604020202020204" pitchFamily="34" charset="0"/>
              </a:rPr>
              <a:t> </a:t>
            </a:r>
            <a:r>
              <a:rPr lang="ru-RU" altLang="ru-RU" sz="1200">
                <a:latin typeface="Arial" panose="020B0604020202020204" pitchFamily="34" charset="0"/>
              </a:rPr>
              <a:t>методического центра.</a:t>
            </a:r>
          </a:p>
        </p:txBody>
      </p:sp>
      <p:sp>
        <p:nvSpPr>
          <p:cNvPr id="4104" name="object 22"/>
          <p:cNvSpPr txBox="1">
            <a:spLocks noChangeArrowheads="1"/>
          </p:cNvSpPr>
          <p:nvPr/>
        </p:nvSpPr>
        <p:spPr bwMode="auto">
          <a:xfrm>
            <a:off x="3238501" y="4652964"/>
            <a:ext cx="2794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ОТДЕЛЬНАЯ ОРГАНИЗАЦИЯ, УЧРЕЖДЕННАЯ С УЧАСТИЕМ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975"/>
              </a:lnSpc>
              <a:spcBef>
                <a:spcPts val="425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объединений работодателей, государственных органов, других социальных партнеров (например, региональное агентство развития квалификаций).</a:t>
            </a:r>
          </a:p>
        </p:txBody>
      </p:sp>
      <p:sp>
        <p:nvSpPr>
          <p:cNvPr id="4105" name="object 23"/>
          <p:cNvSpPr txBox="1">
            <a:spLocks noChangeArrowheads="1"/>
          </p:cNvSpPr>
          <p:nvPr/>
        </p:nvSpPr>
        <p:spPr bwMode="auto">
          <a:xfrm>
            <a:off x="6327776" y="4652963"/>
            <a:ext cx="25638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СТРУКТУРНОЕ ПОДРАЗДЕЛЕНИЕ ОРГАНИЗАЦИИ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975"/>
              </a:lnSpc>
              <a:spcBef>
                <a:spcPts val="425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крупной компании, вуза, колледжа, исследовательской организации</a:t>
            </a:r>
          </a:p>
          <a:p>
            <a:pPr>
              <a:lnSpc>
                <a:spcPts val="963"/>
              </a:lnSpc>
              <a:spcBef>
                <a:spcPct val="0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и др.</a:t>
            </a:r>
          </a:p>
        </p:txBody>
      </p:sp>
      <p:sp>
        <p:nvSpPr>
          <p:cNvPr id="4106" name="object 24"/>
          <p:cNvSpPr txBox="1">
            <a:spLocks noChangeArrowheads="1"/>
          </p:cNvSpPr>
          <p:nvPr/>
        </p:nvSpPr>
        <p:spPr bwMode="auto">
          <a:xfrm>
            <a:off x="9310688" y="4640264"/>
            <a:ext cx="26495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ct val="0"/>
              </a:spcBef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ПРЕДСТАВИТЕЛЬСТВО НАРК В РЕГИОНЕ</a:t>
            </a:r>
            <a:endParaRPr lang="ru-RU" altLang="ru-RU" sz="1200">
              <a:latin typeface="Arial" panose="020B0604020202020204" pitchFamily="34" charset="0"/>
            </a:endParaRPr>
          </a:p>
          <a:p>
            <a:pPr>
              <a:lnSpc>
                <a:spcPts val="1025"/>
              </a:lnSpc>
              <a:spcBef>
                <a:spcPts val="300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либо иная форма присутствия НАРК</a:t>
            </a:r>
          </a:p>
          <a:p>
            <a:pPr>
              <a:lnSpc>
                <a:spcPts val="975"/>
              </a:lnSpc>
              <a:spcBef>
                <a:spcPts val="63"/>
              </a:spcBef>
              <a:buNone/>
            </a:pPr>
            <a:r>
              <a:rPr lang="ru-RU" altLang="ru-RU" sz="1200">
                <a:latin typeface="Arial" panose="020B0604020202020204" pitchFamily="34" charset="0"/>
              </a:rPr>
              <a:t>в регионе (прежде всего в «столицах» федеральных округов).</a:t>
            </a:r>
          </a:p>
        </p:txBody>
      </p:sp>
      <p:sp>
        <p:nvSpPr>
          <p:cNvPr id="4107" name="object 25"/>
          <p:cNvSpPr>
            <a:spLocks/>
          </p:cNvSpPr>
          <p:nvPr/>
        </p:nvSpPr>
        <p:spPr bwMode="auto">
          <a:xfrm>
            <a:off x="87313" y="4354513"/>
            <a:ext cx="2941638" cy="1706562"/>
          </a:xfrm>
          <a:custGeom>
            <a:avLst/>
            <a:gdLst>
              <a:gd name="T0" fmla="*/ 1941697 w 2808605"/>
              <a:gd name="T1" fmla="*/ 0 h 1628139"/>
              <a:gd name="T2" fmla="*/ 1841955 w 2808605"/>
              <a:gd name="T3" fmla="*/ 98142 h 1628139"/>
              <a:gd name="T4" fmla="*/ 77120 w 2808605"/>
              <a:gd name="T5" fmla="*/ 98142 h 1628139"/>
              <a:gd name="T6" fmla="*/ 57083 w 2808605"/>
              <a:gd name="T7" fmla="*/ 100732 h 1628139"/>
              <a:gd name="T8" fmla="*/ 11497 w 2808605"/>
              <a:gd name="T9" fmla="*/ 134169 h 1628139"/>
              <a:gd name="T10" fmla="*/ 0 w 2808605"/>
              <a:gd name="T11" fmla="*/ 2187401 h 1628139"/>
              <a:gd name="T12" fmla="*/ 2628 w 2808605"/>
              <a:gd name="T13" fmla="*/ 2207127 h 1628139"/>
              <a:gd name="T14" fmla="*/ 36590 w 2808605"/>
              <a:gd name="T15" fmla="*/ 2252006 h 1628139"/>
              <a:gd name="T16" fmla="*/ 3806253 w 2808605"/>
              <a:gd name="T17" fmla="*/ 2263325 h 1628139"/>
              <a:gd name="T18" fmla="*/ 3826297 w 2808605"/>
              <a:gd name="T19" fmla="*/ 2260739 h 1628139"/>
              <a:gd name="T20" fmla="*/ 3871898 w 2808605"/>
              <a:gd name="T21" fmla="*/ 2227315 h 1628139"/>
              <a:gd name="T22" fmla="*/ 3883353 w 2808605"/>
              <a:gd name="T23" fmla="*/ 2173590 h 1628139"/>
              <a:gd name="T24" fmla="*/ 91171 w 2808605"/>
              <a:gd name="T25" fmla="*/ 2173590 h 1628139"/>
              <a:gd name="T26" fmla="*/ 91171 w 2808605"/>
              <a:gd name="T27" fmla="*/ 187879 h 1628139"/>
              <a:gd name="T28" fmla="*/ 1841955 w 2808605"/>
              <a:gd name="T29" fmla="*/ 187879 h 1628139"/>
              <a:gd name="T30" fmla="*/ 1860000 w 2808605"/>
              <a:gd name="T31" fmla="*/ 186106 h 1628139"/>
              <a:gd name="T32" fmla="*/ 1877174 w 2808605"/>
              <a:gd name="T33" fmla="*/ 180920 h 1628139"/>
              <a:gd name="T34" fmla="*/ 1892982 w 2808605"/>
              <a:gd name="T35" fmla="*/ 172519 h 1628139"/>
              <a:gd name="T36" fmla="*/ 1941697 w 2808605"/>
              <a:gd name="T37" fmla="*/ 126895 h 1628139"/>
              <a:gd name="T38" fmla="*/ 3866000 w 2808605"/>
              <a:gd name="T39" fmla="*/ 126895 h 1628139"/>
              <a:gd name="T40" fmla="*/ 3809287 w 2808605"/>
              <a:gd name="T41" fmla="*/ 98202 h 1628139"/>
              <a:gd name="T42" fmla="*/ 2041440 w 2808605"/>
              <a:gd name="T43" fmla="*/ 98142 h 1628139"/>
              <a:gd name="T44" fmla="*/ 1941697 w 2808605"/>
              <a:gd name="T45" fmla="*/ 0 h 1628139"/>
              <a:gd name="T46" fmla="*/ 3866000 w 2808605"/>
              <a:gd name="T47" fmla="*/ 126895 h 1628139"/>
              <a:gd name="T48" fmla="*/ 1941697 w 2808605"/>
              <a:gd name="T49" fmla="*/ 126895 h 1628139"/>
              <a:gd name="T50" fmla="*/ 1976963 w 2808605"/>
              <a:gd name="T51" fmla="*/ 161601 h 1628139"/>
              <a:gd name="T52" fmla="*/ 1990993 w 2808605"/>
              <a:gd name="T53" fmla="*/ 172903 h 1628139"/>
              <a:gd name="T54" fmla="*/ 2006863 w 2808605"/>
              <a:gd name="T55" fmla="*/ 181182 h 1628139"/>
              <a:gd name="T56" fmla="*/ 2024081 w 2808605"/>
              <a:gd name="T57" fmla="*/ 186240 h 1628139"/>
              <a:gd name="T58" fmla="*/ 3792221 w 2808605"/>
              <a:gd name="T59" fmla="*/ 187879 h 1628139"/>
              <a:gd name="T60" fmla="*/ 3792221 w 2808605"/>
              <a:gd name="T61" fmla="*/ 2173590 h 1628139"/>
              <a:gd name="T62" fmla="*/ 3883353 w 2808605"/>
              <a:gd name="T63" fmla="*/ 2173590 h 1628139"/>
              <a:gd name="T64" fmla="*/ 3883203 w 2808605"/>
              <a:gd name="T65" fmla="*/ 172519 h 1628139"/>
              <a:gd name="T66" fmla="*/ 3880780 w 2808605"/>
              <a:gd name="T67" fmla="*/ 154347 h 1628139"/>
              <a:gd name="T68" fmla="*/ 3873350 w 2808605"/>
              <a:gd name="T69" fmla="*/ 136557 h 1628139"/>
              <a:gd name="T70" fmla="*/ 3866000 w 2808605"/>
              <a:gd name="T71" fmla="*/ 126895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8" name="object 25"/>
          <p:cNvSpPr>
            <a:spLocks/>
          </p:cNvSpPr>
          <p:nvPr/>
        </p:nvSpPr>
        <p:spPr bwMode="auto">
          <a:xfrm>
            <a:off x="3113088" y="4354513"/>
            <a:ext cx="2941638" cy="1706562"/>
          </a:xfrm>
          <a:custGeom>
            <a:avLst/>
            <a:gdLst>
              <a:gd name="T0" fmla="*/ 1941697 w 2808605"/>
              <a:gd name="T1" fmla="*/ 0 h 1628139"/>
              <a:gd name="T2" fmla="*/ 1841955 w 2808605"/>
              <a:gd name="T3" fmla="*/ 98142 h 1628139"/>
              <a:gd name="T4" fmla="*/ 77120 w 2808605"/>
              <a:gd name="T5" fmla="*/ 98142 h 1628139"/>
              <a:gd name="T6" fmla="*/ 57083 w 2808605"/>
              <a:gd name="T7" fmla="*/ 100732 h 1628139"/>
              <a:gd name="T8" fmla="*/ 11497 w 2808605"/>
              <a:gd name="T9" fmla="*/ 134169 h 1628139"/>
              <a:gd name="T10" fmla="*/ 0 w 2808605"/>
              <a:gd name="T11" fmla="*/ 2187401 h 1628139"/>
              <a:gd name="T12" fmla="*/ 2628 w 2808605"/>
              <a:gd name="T13" fmla="*/ 2207127 h 1628139"/>
              <a:gd name="T14" fmla="*/ 36590 w 2808605"/>
              <a:gd name="T15" fmla="*/ 2252006 h 1628139"/>
              <a:gd name="T16" fmla="*/ 3806253 w 2808605"/>
              <a:gd name="T17" fmla="*/ 2263325 h 1628139"/>
              <a:gd name="T18" fmla="*/ 3826297 w 2808605"/>
              <a:gd name="T19" fmla="*/ 2260739 h 1628139"/>
              <a:gd name="T20" fmla="*/ 3871898 w 2808605"/>
              <a:gd name="T21" fmla="*/ 2227315 h 1628139"/>
              <a:gd name="T22" fmla="*/ 3883353 w 2808605"/>
              <a:gd name="T23" fmla="*/ 2173590 h 1628139"/>
              <a:gd name="T24" fmla="*/ 91171 w 2808605"/>
              <a:gd name="T25" fmla="*/ 2173590 h 1628139"/>
              <a:gd name="T26" fmla="*/ 91171 w 2808605"/>
              <a:gd name="T27" fmla="*/ 187879 h 1628139"/>
              <a:gd name="T28" fmla="*/ 1841955 w 2808605"/>
              <a:gd name="T29" fmla="*/ 187879 h 1628139"/>
              <a:gd name="T30" fmla="*/ 1860000 w 2808605"/>
              <a:gd name="T31" fmla="*/ 186106 h 1628139"/>
              <a:gd name="T32" fmla="*/ 1877174 w 2808605"/>
              <a:gd name="T33" fmla="*/ 180920 h 1628139"/>
              <a:gd name="T34" fmla="*/ 1892982 w 2808605"/>
              <a:gd name="T35" fmla="*/ 172519 h 1628139"/>
              <a:gd name="T36" fmla="*/ 1941697 w 2808605"/>
              <a:gd name="T37" fmla="*/ 126895 h 1628139"/>
              <a:gd name="T38" fmla="*/ 3866000 w 2808605"/>
              <a:gd name="T39" fmla="*/ 126895 h 1628139"/>
              <a:gd name="T40" fmla="*/ 3809287 w 2808605"/>
              <a:gd name="T41" fmla="*/ 98202 h 1628139"/>
              <a:gd name="T42" fmla="*/ 2041440 w 2808605"/>
              <a:gd name="T43" fmla="*/ 98142 h 1628139"/>
              <a:gd name="T44" fmla="*/ 1941697 w 2808605"/>
              <a:gd name="T45" fmla="*/ 0 h 1628139"/>
              <a:gd name="T46" fmla="*/ 3866000 w 2808605"/>
              <a:gd name="T47" fmla="*/ 126895 h 1628139"/>
              <a:gd name="T48" fmla="*/ 1941697 w 2808605"/>
              <a:gd name="T49" fmla="*/ 126895 h 1628139"/>
              <a:gd name="T50" fmla="*/ 1976963 w 2808605"/>
              <a:gd name="T51" fmla="*/ 161601 h 1628139"/>
              <a:gd name="T52" fmla="*/ 1990993 w 2808605"/>
              <a:gd name="T53" fmla="*/ 172903 h 1628139"/>
              <a:gd name="T54" fmla="*/ 2006863 w 2808605"/>
              <a:gd name="T55" fmla="*/ 181182 h 1628139"/>
              <a:gd name="T56" fmla="*/ 2024081 w 2808605"/>
              <a:gd name="T57" fmla="*/ 186240 h 1628139"/>
              <a:gd name="T58" fmla="*/ 3792221 w 2808605"/>
              <a:gd name="T59" fmla="*/ 187879 h 1628139"/>
              <a:gd name="T60" fmla="*/ 3792221 w 2808605"/>
              <a:gd name="T61" fmla="*/ 2173590 h 1628139"/>
              <a:gd name="T62" fmla="*/ 3883353 w 2808605"/>
              <a:gd name="T63" fmla="*/ 2173590 h 1628139"/>
              <a:gd name="T64" fmla="*/ 3883203 w 2808605"/>
              <a:gd name="T65" fmla="*/ 172519 h 1628139"/>
              <a:gd name="T66" fmla="*/ 3880780 w 2808605"/>
              <a:gd name="T67" fmla="*/ 154347 h 1628139"/>
              <a:gd name="T68" fmla="*/ 3873350 w 2808605"/>
              <a:gd name="T69" fmla="*/ 136557 h 1628139"/>
              <a:gd name="T70" fmla="*/ 3866000 w 2808605"/>
              <a:gd name="T71" fmla="*/ 126895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9" name="object 25"/>
          <p:cNvSpPr>
            <a:spLocks/>
          </p:cNvSpPr>
          <p:nvPr/>
        </p:nvSpPr>
        <p:spPr bwMode="auto">
          <a:xfrm>
            <a:off x="6122989" y="4351338"/>
            <a:ext cx="2943225" cy="1708150"/>
          </a:xfrm>
          <a:custGeom>
            <a:avLst/>
            <a:gdLst>
              <a:gd name="T0" fmla="*/ 1947991 w 2808605"/>
              <a:gd name="T1" fmla="*/ 0 h 1628139"/>
              <a:gd name="T2" fmla="*/ 1847924 w 2808605"/>
              <a:gd name="T3" fmla="*/ 98692 h 1628139"/>
              <a:gd name="T4" fmla="*/ 77369 w 2808605"/>
              <a:gd name="T5" fmla="*/ 98692 h 1628139"/>
              <a:gd name="T6" fmla="*/ 57268 w 2808605"/>
              <a:gd name="T7" fmla="*/ 101297 h 1628139"/>
              <a:gd name="T8" fmla="*/ 11531 w 2808605"/>
              <a:gd name="T9" fmla="*/ 134921 h 1628139"/>
              <a:gd name="T10" fmla="*/ 0 w 2808605"/>
              <a:gd name="T11" fmla="*/ 2199643 h 1628139"/>
              <a:gd name="T12" fmla="*/ 2638 w 2808605"/>
              <a:gd name="T13" fmla="*/ 2219479 h 1628139"/>
              <a:gd name="T14" fmla="*/ 36709 w 2808605"/>
              <a:gd name="T15" fmla="*/ 2264608 h 1628139"/>
              <a:gd name="T16" fmla="*/ 3818591 w 2808605"/>
              <a:gd name="T17" fmla="*/ 2275993 h 1628139"/>
              <a:gd name="T18" fmla="*/ 3838698 w 2808605"/>
              <a:gd name="T19" fmla="*/ 2273389 h 1628139"/>
              <a:gd name="T20" fmla="*/ 3884448 w 2808605"/>
              <a:gd name="T21" fmla="*/ 2239780 h 1628139"/>
              <a:gd name="T22" fmla="*/ 3895939 w 2808605"/>
              <a:gd name="T23" fmla="*/ 2185753 h 1628139"/>
              <a:gd name="T24" fmla="*/ 91466 w 2808605"/>
              <a:gd name="T25" fmla="*/ 2185753 h 1628139"/>
              <a:gd name="T26" fmla="*/ 91466 w 2808605"/>
              <a:gd name="T27" fmla="*/ 188930 h 1628139"/>
              <a:gd name="T28" fmla="*/ 1847924 w 2808605"/>
              <a:gd name="T29" fmla="*/ 188930 h 1628139"/>
              <a:gd name="T30" fmla="*/ 1866027 w 2808605"/>
              <a:gd name="T31" fmla="*/ 187149 h 1628139"/>
              <a:gd name="T32" fmla="*/ 1883257 w 2808605"/>
              <a:gd name="T33" fmla="*/ 181933 h 1628139"/>
              <a:gd name="T34" fmla="*/ 1899119 w 2808605"/>
              <a:gd name="T35" fmla="*/ 173485 h 1628139"/>
              <a:gd name="T36" fmla="*/ 1947991 w 2808605"/>
              <a:gd name="T37" fmla="*/ 127604 h 1628139"/>
              <a:gd name="T38" fmla="*/ 3878531 w 2808605"/>
              <a:gd name="T39" fmla="*/ 127604 h 1628139"/>
              <a:gd name="T40" fmla="*/ 3821635 w 2808605"/>
              <a:gd name="T41" fmla="*/ 98751 h 1628139"/>
              <a:gd name="T42" fmla="*/ 2048057 w 2808605"/>
              <a:gd name="T43" fmla="*/ 98692 h 1628139"/>
              <a:gd name="T44" fmla="*/ 1947991 w 2808605"/>
              <a:gd name="T45" fmla="*/ 0 h 1628139"/>
              <a:gd name="T46" fmla="*/ 3878531 w 2808605"/>
              <a:gd name="T47" fmla="*/ 127604 h 1628139"/>
              <a:gd name="T48" fmla="*/ 1947991 w 2808605"/>
              <a:gd name="T49" fmla="*/ 127604 h 1628139"/>
              <a:gd name="T50" fmla="*/ 1983370 w 2808605"/>
              <a:gd name="T51" fmla="*/ 162507 h 1628139"/>
              <a:gd name="T52" fmla="*/ 1997445 w 2808605"/>
              <a:gd name="T53" fmla="*/ 173870 h 1628139"/>
              <a:gd name="T54" fmla="*/ 2013367 w 2808605"/>
              <a:gd name="T55" fmla="*/ 182195 h 1628139"/>
              <a:gd name="T56" fmla="*/ 2030642 w 2808605"/>
              <a:gd name="T57" fmla="*/ 187285 h 1628139"/>
              <a:gd name="T58" fmla="*/ 3804512 w 2808605"/>
              <a:gd name="T59" fmla="*/ 188930 h 1628139"/>
              <a:gd name="T60" fmla="*/ 3804512 w 2808605"/>
              <a:gd name="T61" fmla="*/ 2185753 h 1628139"/>
              <a:gd name="T62" fmla="*/ 3895939 w 2808605"/>
              <a:gd name="T63" fmla="*/ 2185753 h 1628139"/>
              <a:gd name="T64" fmla="*/ 3895791 w 2808605"/>
              <a:gd name="T65" fmla="*/ 173485 h 1628139"/>
              <a:gd name="T66" fmla="*/ 3893359 w 2808605"/>
              <a:gd name="T67" fmla="*/ 155212 h 1628139"/>
              <a:gd name="T68" fmla="*/ 3885905 w 2808605"/>
              <a:gd name="T69" fmla="*/ 137321 h 1628139"/>
              <a:gd name="T70" fmla="*/ 3878531 w 2808605"/>
              <a:gd name="T71" fmla="*/ 127604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0" name="object 25"/>
          <p:cNvSpPr>
            <a:spLocks/>
          </p:cNvSpPr>
          <p:nvPr/>
        </p:nvSpPr>
        <p:spPr bwMode="auto">
          <a:xfrm>
            <a:off x="9156702" y="4354513"/>
            <a:ext cx="2943225" cy="1708150"/>
          </a:xfrm>
          <a:custGeom>
            <a:avLst/>
            <a:gdLst>
              <a:gd name="T0" fmla="*/ 1947991 w 2808605"/>
              <a:gd name="T1" fmla="*/ 0 h 1628139"/>
              <a:gd name="T2" fmla="*/ 1847924 w 2808605"/>
              <a:gd name="T3" fmla="*/ 98692 h 1628139"/>
              <a:gd name="T4" fmla="*/ 77369 w 2808605"/>
              <a:gd name="T5" fmla="*/ 98692 h 1628139"/>
              <a:gd name="T6" fmla="*/ 57268 w 2808605"/>
              <a:gd name="T7" fmla="*/ 101297 h 1628139"/>
              <a:gd name="T8" fmla="*/ 11531 w 2808605"/>
              <a:gd name="T9" fmla="*/ 134921 h 1628139"/>
              <a:gd name="T10" fmla="*/ 0 w 2808605"/>
              <a:gd name="T11" fmla="*/ 2199643 h 1628139"/>
              <a:gd name="T12" fmla="*/ 2638 w 2808605"/>
              <a:gd name="T13" fmla="*/ 2219479 h 1628139"/>
              <a:gd name="T14" fmla="*/ 36709 w 2808605"/>
              <a:gd name="T15" fmla="*/ 2264608 h 1628139"/>
              <a:gd name="T16" fmla="*/ 3818591 w 2808605"/>
              <a:gd name="T17" fmla="*/ 2275993 h 1628139"/>
              <a:gd name="T18" fmla="*/ 3838698 w 2808605"/>
              <a:gd name="T19" fmla="*/ 2273389 h 1628139"/>
              <a:gd name="T20" fmla="*/ 3884448 w 2808605"/>
              <a:gd name="T21" fmla="*/ 2239780 h 1628139"/>
              <a:gd name="T22" fmla="*/ 3895939 w 2808605"/>
              <a:gd name="T23" fmla="*/ 2185753 h 1628139"/>
              <a:gd name="T24" fmla="*/ 91466 w 2808605"/>
              <a:gd name="T25" fmla="*/ 2185753 h 1628139"/>
              <a:gd name="T26" fmla="*/ 91466 w 2808605"/>
              <a:gd name="T27" fmla="*/ 188930 h 1628139"/>
              <a:gd name="T28" fmla="*/ 1847924 w 2808605"/>
              <a:gd name="T29" fmla="*/ 188930 h 1628139"/>
              <a:gd name="T30" fmla="*/ 1866027 w 2808605"/>
              <a:gd name="T31" fmla="*/ 187149 h 1628139"/>
              <a:gd name="T32" fmla="*/ 1883257 w 2808605"/>
              <a:gd name="T33" fmla="*/ 181933 h 1628139"/>
              <a:gd name="T34" fmla="*/ 1899119 w 2808605"/>
              <a:gd name="T35" fmla="*/ 173485 h 1628139"/>
              <a:gd name="T36" fmla="*/ 1947991 w 2808605"/>
              <a:gd name="T37" fmla="*/ 127604 h 1628139"/>
              <a:gd name="T38" fmla="*/ 3878531 w 2808605"/>
              <a:gd name="T39" fmla="*/ 127604 h 1628139"/>
              <a:gd name="T40" fmla="*/ 3821635 w 2808605"/>
              <a:gd name="T41" fmla="*/ 98751 h 1628139"/>
              <a:gd name="T42" fmla="*/ 2048057 w 2808605"/>
              <a:gd name="T43" fmla="*/ 98692 h 1628139"/>
              <a:gd name="T44" fmla="*/ 1947991 w 2808605"/>
              <a:gd name="T45" fmla="*/ 0 h 1628139"/>
              <a:gd name="T46" fmla="*/ 3878531 w 2808605"/>
              <a:gd name="T47" fmla="*/ 127604 h 1628139"/>
              <a:gd name="T48" fmla="*/ 1947991 w 2808605"/>
              <a:gd name="T49" fmla="*/ 127604 h 1628139"/>
              <a:gd name="T50" fmla="*/ 1983370 w 2808605"/>
              <a:gd name="T51" fmla="*/ 162507 h 1628139"/>
              <a:gd name="T52" fmla="*/ 1997445 w 2808605"/>
              <a:gd name="T53" fmla="*/ 173870 h 1628139"/>
              <a:gd name="T54" fmla="*/ 2013367 w 2808605"/>
              <a:gd name="T55" fmla="*/ 182195 h 1628139"/>
              <a:gd name="T56" fmla="*/ 2030642 w 2808605"/>
              <a:gd name="T57" fmla="*/ 187285 h 1628139"/>
              <a:gd name="T58" fmla="*/ 3804512 w 2808605"/>
              <a:gd name="T59" fmla="*/ 188930 h 1628139"/>
              <a:gd name="T60" fmla="*/ 3804512 w 2808605"/>
              <a:gd name="T61" fmla="*/ 2185753 h 1628139"/>
              <a:gd name="T62" fmla="*/ 3895939 w 2808605"/>
              <a:gd name="T63" fmla="*/ 2185753 h 1628139"/>
              <a:gd name="T64" fmla="*/ 3895791 w 2808605"/>
              <a:gd name="T65" fmla="*/ 173485 h 1628139"/>
              <a:gd name="T66" fmla="*/ 3893359 w 2808605"/>
              <a:gd name="T67" fmla="*/ 155212 h 1628139"/>
              <a:gd name="T68" fmla="*/ 3885905 w 2808605"/>
              <a:gd name="T69" fmla="*/ 137321 h 1628139"/>
              <a:gd name="T70" fmla="*/ 3878531 w 2808605"/>
              <a:gd name="T71" fmla="*/ 127604 h 1628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08605" h="1628139">
                <a:moveTo>
                  <a:pt x="1404023" y="0"/>
                </a:moveTo>
                <a:lnTo>
                  <a:pt x="1331899" y="70573"/>
                </a:lnTo>
                <a:lnTo>
                  <a:pt x="55765" y="70573"/>
                </a:lnTo>
                <a:lnTo>
                  <a:pt x="41276" y="72435"/>
                </a:lnTo>
                <a:lnTo>
                  <a:pt x="8313" y="96479"/>
                </a:lnTo>
                <a:lnTo>
                  <a:pt x="0" y="1572933"/>
                </a:lnTo>
                <a:lnTo>
                  <a:pt x="1901" y="1587118"/>
                </a:lnTo>
                <a:lnTo>
                  <a:pt x="26458" y="1619390"/>
                </a:lnTo>
                <a:lnTo>
                  <a:pt x="2752267" y="1627530"/>
                </a:lnTo>
                <a:lnTo>
                  <a:pt x="2766760" y="1625669"/>
                </a:lnTo>
                <a:lnTo>
                  <a:pt x="2799734" y="1601635"/>
                </a:lnTo>
                <a:lnTo>
                  <a:pt x="2808016" y="1563001"/>
                </a:lnTo>
                <a:lnTo>
                  <a:pt x="65925" y="1563001"/>
                </a:lnTo>
                <a:lnTo>
                  <a:pt x="65925" y="135102"/>
                </a:lnTo>
                <a:lnTo>
                  <a:pt x="1331899" y="135102"/>
                </a:lnTo>
                <a:lnTo>
                  <a:pt x="1344948" y="133827"/>
                </a:lnTo>
                <a:lnTo>
                  <a:pt x="1357367" y="130097"/>
                </a:lnTo>
                <a:lnTo>
                  <a:pt x="1368799" y="124056"/>
                </a:lnTo>
                <a:lnTo>
                  <a:pt x="1404023" y="91249"/>
                </a:lnTo>
                <a:lnTo>
                  <a:pt x="2795469" y="91249"/>
                </a:lnTo>
                <a:lnTo>
                  <a:pt x="2754461" y="70615"/>
                </a:lnTo>
                <a:lnTo>
                  <a:pt x="1476146" y="70573"/>
                </a:lnTo>
                <a:lnTo>
                  <a:pt x="1404023" y="0"/>
                </a:lnTo>
                <a:close/>
              </a:path>
              <a:path w="2808605" h="1628139">
                <a:moveTo>
                  <a:pt x="2795469" y="91249"/>
                </a:moveTo>
                <a:lnTo>
                  <a:pt x="1404023" y="91249"/>
                </a:lnTo>
                <a:lnTo>
                  <a:pt x="1429524" y="116205"/>
                </a:lnTo>
                <a:lnTo>
                  <a:pt x="1439668" y="124332"/>
                </a:lnTo>
                <a:lnTo>
                  <a:pt x="1451145" y="130286"/>
                </a:lnTo>
                <a:lnTo>
                  <a:pt x="1463595" y="133923"/>
                </a:lnTo>
                <a:lnTo>
                  <a:pt x="2742120" y="135102"/>
                </a:lnTo>
                <a:lnTo>
                  <a:pt x="2742120" y="1563001"/>
                </a:lnTo>
                <a:lnTo>
                  <a:pt x="2808016" y="1563001"/>
                </a:lnTo>
                <a:lnTo>
                  <a:pt x="2807909" y="124056"/>
                </a:lnTo>
                <a:lnTo>
                  <a:pt x="2806157" y="110989"/>
                </a:lnTo>
                <a:lnTo>
                  <a:pt x="2800784" y="98197"/>
                </a:lnTo>
                <a:lnTo>
                  <a:pt x="2795469" y="91249"/>
                </a:lnTo>
                <a:close/>
              </a:path>
            </a:pathLst>
          </a:custGeom>
          <a:solidFill>
            <a:srgbClr val="054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object 34"/>
          <p:cNvSpPr txBox="1"/>
          <p:nvPr/>
        </p:nvSpPr>
        <p:spPr>
          <a:xfrm>
            <a:off x="414338" y="6178551"/>
            <a:ext cx="113204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>
              <a:defRPr/>
            </a:pPr>
            <a:r>
              <a:rPr lang="ru-RU" sz="1400" dirty="0">
                <a:latin typeface="Arial" panose="020B0604020202020204" pitchFamily="34" charset="0"/>
              </a:rPr>
              <a:t>Модель утверждена протоколом заседания НСПК от 23 ноября 2015 г. № 13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4112" name="object 26"/>
          <p:cNvSpPr>
            <a:spLocks/>
          </p:cNvSpPr>
          <p:nvPr/>
        </p:nvSpPr>
        <p:spPr bwMode="auto">
          <a:xfrm>
            <a:off x="1160464" y="2179639"/>
            <a:ext cx="9826625" cy="2060575"/>
          </a:xfrm>
          <a:custGeom>
            <a:avLst/>
            <a:gdLst>
              <a:gd name="T0" fmla="*/ 2533986 w 5679440"/>
              <a:gd name="T1" fmla="*/ 0 h 2847975"/>
              <a:gd name="T2" fmla="*/ 760159 w 5679440"/>
              <a:gd name="T3" fmla="*/ 1619 h 2847975"/>
              <a:gd name="T4" fmla="*/ 554 w 5679440"/>
              <a:gd name="T5" fmla="*/ 5542 h 2847975"/>
              <a:gd name="T6" fmla="*/ 0 w 5679440"/>
              <a:gd name="T7" fmla="*/ 282448 h 2847975"/>
              <a:gd name="T8" fmla="*/ 88255 w 5679440"/>
              <a:gd name="T9" fmla="*/ 283935 h 2847975"/>
              <a:gd name="T10" fmla="*/ 1226325 w 5679440"/>
              <a:gd name="T11" fmla="*/ 287300 h 2847975"/>
              <a:gd name="T12" fmla="*/ 128940574 w 5679440"/>
              <a:gd name="T13" fmla="*/ 288111 h 2847975"/>
              <a:gd name="T14" fmla="*/ 132216910 w 5679440"/>
              <a:gd name="T15" fmla="*/ 295432 h 2847975"/>
              <a:gd name="T16" fmla="*/ 135493818 w 5679440"/>
              <a:gd name="T17" fmla="*/ 288111 h 2847975"/>
              <a:gd name="T18" fmla="*/ 261114587 w 5679440"/>
              <a:gd name="T19" fmla="*/ 288110 h 2847975"/>
              <a:gd name="T20" fmla="*/ 261775771 w 5679440"/>
              <a:gd name="T21" fmla="*/ 287914 h 2847975"/>
              <a:gd name="T22" fmla="*/ 263281291 w 5679440"/>
              <a:gd name="T23" fmla="*/ 285371 h 2847975"/>
              <a:gd name="T24" fmla="*/ 263644360 w 5679440"/>
              <a:gd name="T25" fmla="*/ 5663 h 2847975"/>
              <a:gd name="T26" fmla="*/ 263556133 w 5679440"/>
              <a:gd name="T27" fmla="*/ 4176 h 2847975"/>
              <a:gd name="T28" fmla="*/ 262418288 w 5679440"/>
              <a:gd name="T29" fmla="*/ 811 h 2847975"/>
              <a:gd name="T30" fmla="*/ 261164336 w 5679440"/>
              <a:gd name="T31" fmla="*/ 1 h 2847975"/>
              <a:gd name="T32" fmla="*/ 2533986 w 5679440"/>
              <a:gd name="T33" fmla="*/ 0 h 28479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79440" h="2847975">
                <a:moveTo>
                  <a:pt x="54584" y="0"/>
                </a:moveTo>
                <a:lnTo>
                  <a:pt x="16374" y="15606"/>
                </a:lnTo>
                <a:lnTo>
                  <a:pt x="12" y="53422"/>
                </a:lnTo>
                <a:lnTo>
                  <a:pt x="0" y="2722498"/>
                </a:lnTo>
                <a:lnTo>
                  <a:pt x="1901" y="2736832"/>
                </a:lnTo>
                <a:lnTo>
                  <a:pt x="26416" y="2769261"/>
                </a:lnTo>
                <a:lnTo>
                  <a:pt x="2777464" y="2777083"/>
                </a:lnTo>
                <a:lnTo>
                  <a:pt x="2848038" y="2847657"/>
                </a:lnTo>
                <a:lnTo>
                  <a:pt x="2918625" y="2777083"/>
                </a:lnTo>
                <a:lnTo>
                  <a:pt x="5624578" y="2777071"/>
                </a:lnTo>
                <a:lnTo>
                  <a:pt x="5638820" y="2775182"/>
                </a:lnTo>
                <a:lnTo>
                  <a:pt x="5671250" y="2750672"/>
                </a:lnTo>
                <a:lnTo>
                  <a:pt x="5679071" y="54584"/>
                </a:lnTo>
                <a:lnTo>
                  <a:pt x="5677170" y="40251"/>
                </a:lnTo>
                <a:lnTo>
                  <a:pt x="5652660" y="7821"/>
                </a:lnTo>
                <a:lnTo>
                  <a:pt x="5625649" y="12"/>
                </a:lnTo>
                <a:lnTo>
                  <a:pt x="54584" y="0"/>
                </a:lnTo>
                <a:close/>
              </a:path>
            </a:pathLst>
          </a:custGeom>
          <a:solidFill>
            <a:srgbClr val="007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3" name="Прямоугольник 1"/>
          <p:cNvSpPr>
            <a:spLocks noChangeArrowheads="1"/>
          </p:cNvSpPr>
          <p:nvPr/>
        </p:nvSpPr>
        <p:spPr bwMode="auto">
          <a:xfrm>
            <a:off x="1219202" y="2236788"/>
            <a:ext cx="9661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8"/>
              </a:spcBef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ОРГАН СУБЪЕКТА РФ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75"/>
              </a:lnSpc>
              <a:spcBef>
                <a:spcPts val="375"/>
              </a:spcBef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Совет при руководителе субъекта РФ по развитию трудовых ресурсов), в функции которого входит поддержка системы квалификаций на уровне субъекта РФ.</a:t>
            </a:r>
          </a:p>
          <a:p>
            <a:pPr>
              <a:spcBef>
                <a:spcPts val="38"/>
              </a:spcBef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25"/>
              </a:lnSpc>
              <a:spcBef>
                <a:spcPct val="0"/>
              </a:spcBef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МЕТОДИЧЕСКИЙ ЦЕНТР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25"/>
              </a:lnSpc>
              <a:spcBef>
                <a:spcPct val="0"/>
              </a:spcBef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КВАЛИФИКАЦИЯМ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75"/>
              </a:lnSpc>
              <a:spcBef>
                <a:spcPts val="375"/>
              </a:spcBef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ряду установленных критериев (в частности - наличие коллегиального органа управления, в котором не менее 50% мест принадлежит работодателям).</a:t>
            </a:r>
          </a:p>
        </p:txBody>
      </p:sp>
      <p:sp>
        <p:nvSpPr>
          <p:cNvPr id="4114" name="object 26"/>
          <p:cNvSpPr>
            <a:spLocks/>
          </p:cNvSpPr>
          <p:nvPr/>
        </p:nvSpPr>
        <p:spPr bwMode="auto">
          <a:xfrm>
            <a:off x="1196976" y="1739901"/>
            <a:ext cx="9828212" cy="339725"/>
          </a:xfrm>
          <a:custGeom>
            <a:avLst/>
            <a:gdLst>
              <a:gd name="T0" fmla="*/ 2536436 w 5679440"/>
              <a:gd name="T1" fmla="*/ 0 h 2847975"/>
              <a:gd name="T2" fmla="*/ 760891 w 5679440"/>
              <a:gd name="T3" fmla="*/ 0 h 2847975"/>
              <a:gd name="T4" fmla="*/ 554 w 5679440"/>
              <a:gd name="T5" fmla="*/ 0 h 2847975"/>
              <a:gd name="T6" fmla="*/ 0 w 5679440"/>
              <a:gd name="T7" fmla="*/ 1 h 2847975"/>
              <a:gd name="T8" fmla="*/ 88350 w 5679440"/>
              <a:gd name="T9" fmla="*/ 1 h 2847975"/>
              <a:gd name="T10" fmla="*/ 1227514 w 5679440"/>
              <a:gd name="T11" fmla="*/ 1 h 2847975"/>
              <a:gd name="T12" fmla="*/ 129065566 w 5679440"/>
              <a:gd name="T13" fmla="*/ 1 h 2847975"/>
              <a:gd name="T14" fmla="*/ 132345073 w 5679440"/>
              <a:gd name="T15" fmla="*/ 1 h 2847975"/>
              <a:gd name="T16" fmla="*/ 135625166 w 5679440"/>
              <a:gd name="T17" fmla="*/ 1 h 2847975"/>
              <a:gd name="T18" fmla="*/ 261367709 w 5679440"/>
              <a:gd name="T19" fmla="*/ 1 h 2847975"/>
              <a:gd name="T20" fmla="*/ 262029538 w 5679440"/>
              <a:gd name="T21" fmla="*/ 1 h 2847975"/>
              <a:gd name="T22" fmla="*/ 263536518 w 5679440"/>
              <a:gd name="T23" fmla="*/ 1 h 2847975"/>
              <a:gd name="T24" fmla="*/ 263899934 w 5679440"/>
              <a:gd name="T25" fmla="*/ 0 h 2847975"/>
              <a:gd name="T26" fmla="*/ 263811622 w 5679440"/>
              <a:gd name="T27" fmla="*/ 0 h 2847975"/>
              <a:gd name="T28" fmla="*/ 262672664 w 5679440"/>
              <a:gd name="T29" fmla="*/ 0 h 2847975"/>
              <a:gd name="T30" fmla="*/ 261417500 w 5679440"/>
              <a:gd name="T31" fmla="*/ 0 h 2847975"/>
              <a:gd name="T32" fmla="*/ 2536436 w 5679440"/>
              <a:gd name="T33" fmla="*/ 0 h 28479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79440" h="2847975">
                <a:moveTo>
                  <a:pt x="54584" y="0"/>
                </a:moveTo>
                <a:lnTo>
                  <a:pt x="16374" y="15606"/>
                </a:lnTo>
                <a:lnTo>
                  <a:pt x="12" y="53422"/>
                </a:lnTo>
                <a:lnTo>
                  <a:pt x="0" y="2722498"/>
                </a:lnTo>
                <a:lnTo>
                  <a:pt x="1901" y="2736832"/>
                </a:lnTo>
                <a:lnTo>
                  <a:pt x="26416" y="2769261"/>
                </a:lnTo>
                <a:lnTo>
                  <a:pt x="2777464" y="2777083"/>
                </a:lnTo>
                <a:lnTo>
                  <a:pt x="2848038" y="2847657"/>
                </a:lnTo>
                <a:lnTo>
                  <a:pt x="2918625" y="2777083"/>
                </a:lnTo>
                <a:lnTo>
                  <a:pt x="5624578" y="2777071"/>
                </a:lnTo>
                <a:lnTo>
                  <a:pt x="5638820" y="2775182"/>
                </a:lnTo>
                <a:lnTo>
                  <a:pt x="5671250" y="2750672"/>
                </a:lnTo>
                <a:lnTo>
                  <a:pt x="5679071" y="54584"/>
                </a:lnTo>
                <a:lnTo>
                  <a:pt x="5677170" y="40251"/>
                </a:lnTo>
                <a:lnTo>
                  <a:pt x="5652660" y="7821"/>
                </a:lnTo>
                <a:lnTo>
                  <a:pt x="5625649" y="12"/>
                </a:lnTo>
                <a:lnTo>
                  <a:pt x="54584" y="0"/>
                </a:lnTo>
                <a:close/>
              </a:path>
            </a:pathLst>
          </a:custGeom>
          <a:solidFill>
            <a:srgbClr val="007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5" name="Прямоугольник 2"/>
          <p:cNvSpPr>
            <a:spLocks noChangeArrowheads="1"/>
          </p:cNvSpPr>
          <p:nvPr/>
        </p:nvSpPr>
        <p:spPr bwMode="auto">
          <a:xfrm>
            <a:off x="4422777" y="1816101"/>
            <a:ext cx="3190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457200" y="170946"/>
            <a:ext cx="81534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Региональная модель НСК</a:t>
            </a:r>
          </a:p>
        </p:txBody>
      </p:sp>
    </p:spTree>
    <p:extLst>
      <p:ext uri="{BB962C8B-B14F-4D97-AF65-F5344CB8AC3E}">
        <p14:creationId xmlns:p14="http://schemas.microsoft.com/office/powerpoint/2010/main" val="299336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57200" y="170946"/>
            <a:ext cx="81534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Список ключевых регионов-партнеров НАРК</a:t>
            </a:r>
          </a:p>
        </p:txBody>
      </p:sp>
      <p:sp>
        <p:nvSpPr>
          <p:cNvPr id="8" name="object 18"/>
          <p:cNvSpPr txBox="1"/>
          <p:nvPr/>
        </p:nvSpPr>
        <p:spPr>
          <a:xfrm>
            <a:off x="760819" y="914400"/>
            <a:ext cx="5173456" cy="531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2016 году: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Белгородская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Красноярский край;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Ленинградская область совместно с Санкт-Петербургом;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Нижегородская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 Новосибирская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6. Республика Коми;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7. Самарская область;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8. Свердловская область.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Хабаровский край;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10. Челябинская область.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6588842" y="914400"/>
            <a:ext cx="4880857" cy="576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8" lvl="0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2017 году (предварительно):</a:t>
            </a:r>
          </a:p>
          <a:p>
            <a:pPr marL="471488" lvl="0" indent="-45720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Алтайский край совместно с </a:t>
            </a:r>
          </a:p>
          <a:p>
            <a:pPr marL="14288" lvl="0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Республикой Алтай;</a:t>
            </a:r>
          </a:p>
          <a:p>
            <a:pPr marL="14288" lvl="0"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Иркутская область;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Калужская область;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Курская область;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 Оренбургская область;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6. Республика Марий Эл;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7. Ростовская область;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8. Смоленская область;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 Тульская область;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10. Тюменская область;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11. Ульяновская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246574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589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bject 26"/>
          <p:cNvSpPr txBox="1">
            <a:spLocks noChangeArrowheads="1"/>
          </p:cNvSpPr>
          <p:nvPr/>
        </p:nvSpPr>
        <p:spPr bwMode="auto">
          <a:xfrm>
            <a:off x="762000" y="838200"/>
            <a:ext cx="11069637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1. КОНСУЛЬТАЦИИ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Проведение НАРК консультаций с представителями регионов по организации деятельности региональных площадок.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2. ДЕТАЛЬНЫЙ ПЛАН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Разработка детального плана работ по организации деятельности площадки каждым регионом, согласование с НАРК.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b="1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3. РАБОЧЕЕ СОГЛАШЕНИЕ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Подписание рабочего Соглашения между НАРК и Региональным методическим центром региона.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4. ОБУЧЕНИЕ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Проведение обучения экспертов.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5. КОНФЕРЕНЦИИ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Проведение межрегиональных конференций и круглых столов по данной теме.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6. КООРДИНАЦИОННЫЙ ОРГАН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Определение координационного органа при правительстве региона и наделение его полномочиями по обеспечению внедрения национальной системы квалификаций на региональном уровне.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7. СМИ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Широкое освещение мероприятий в СМИ.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500" dirty="0">
              <a:solidFill>
                <a:srgbClr val="003085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b="1" dirty="0">
                <a:solidFill>
                  <a:srgbClr val="003085"/>
                </a:solidFill>
              </a:rPr>
              <a:t>8. ИНФОРМАЦИОННО-МЕТОДИЧЕСКАЯ ПОДДЕРЖКА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500" dirty="0">
                <a:solidFill>
                  <a:srgbClr val="003085"/>
                </a:solidFill>
              </a:rPr>
              <a:t>Оказание НАРК информационно-методической поддержки регионов по организации деятельности региональных площадок на постоянной основе</a:t>
            </a:r>
            <a:r>
              <a:rPr kumimoji="0" lang="en-US" altLang="ru-RU" sz="1500" dirty="0">
                <a:solidFill>
                  <a:srgbClr val="003085"/>
                </a:solidFill>
              </a:rPr>
              <a:t>.</a:t>
            </a:r>
            <a:endParaRPr kumimoji="0" lang="ru-RU" altLang="ru-RU" sz="1500" dirty="0">
              <a:solidFill>
                <a:srgbClr val="003085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81000" y="142895"/>
            <a:ext cx="90678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для отработки модели внедрения НСК на региональном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8937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685800" y="30256"/>
            <a:ext cx="672089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ru-RU" sz="2000" b="1" dirty="0"/>
              <a:t>ПЕРСПЕКТИВА развития (горизонт 2020+)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0585" y="1799153"/>
            <a:ext cx="10409684" cy="46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Система поддержки внедрения новых квалификаций в приоритетных секторах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7024" y="1347948"/>
            <a:ext cx="812227" cy="7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520463" y="2267153"/>
            <a:ext cx="10390499" cy="746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Обновление системы классификаторов  (создание единого классификатора профессий, видов профессиональной деятельности, профессиональных стандартов, квалификаций и др.)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0992" y="3013847"/>
            <a:ext cx="10409684" cy="468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Введение статистического наблюдения по основным компонентам НСК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0992" y="3570264"/>
            <a:ext cx="10409684" cy="6317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Интеграция взаимосвязанных элементов НСК (где это целесообразно) и создание полноценной НАЦИОНАЛЬНОЙ РАМКИ КВАЛИФИКАЦИЙ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1400" y="4292220"/>
            <a:ext cx="10409684" cy="40229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Сокращение времени реакции системы подготовки кадров на изменения в  НСК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1277" y="4811165"/>
            <a:ext cx="10409684" cy="4055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Формирование рынка квалификаций и повышение престижа квалификации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11400" y="5280000"/>
            <a:ext cx="10409684" cy="55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Система двусторонних международных договоров о признании системы подтверждения квалификаций и документов о квалификации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0585" y="5868000"/>
            <a:ext cx="10409684" cy="46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Процедура признания международных квалификаций через российские эквиваленты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3250" y="5280000"/>
            <a:ext cx="1056000" cy="10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5"/>
          <p:cNvSpPr/>
          <p:nvPr/>
        </p:nvSpPr>
        <p:spPr>
          <a:xfrm>
            <a:off x="1530585" y="1260000"/>
            <a:ext cx="10409684" cy="50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Системная  оптимизация  правового  поля  НСК</a:t>
            </a:r>
            <a:endParaRPr lang="ru-RU" sz="2400" dirty="0"/>
          </a:p>
        </p:txBody>
      </p:sp>
      <p:sp>
        <p:nvSpPr>
          <p:cNvPr id="16" name="Скругленный прямоугольник 5"/>
          <p:cNvSpPr/>
          <p:nvPr/>
        </p:nvSpPr>
        <p:spPr>
          <a:xfrm>
            <a:off x="1511400" y="6390000"/>
            <a:ext cx="10409684" cy="46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Создание целостной экономической модели НСК с отлаженной мотивацией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6407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1589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Название 1"/>
          <p:cNvSpPr>
            <a:spLocks noGrp="1"/>
          </p:cNvSpPr>
          <p:nvPr>
            <p:ph type="ctrTitle"/>
          </p:nvPr>
        </p:nvSpPr>
        <p:spPr>
          <a:xfrm>
            <a:off x="915989" y="2413001"/>
            <a:ext cx="10360025" cy="769441"/>
          </a:xfrm>
        </p:spPr>
        <p:txBody>
          <a:bodyPr/>
          <a:lstStyle/>
          <a:p>
            <a:pPr algn="ctr" eaLnBrk="1" hangingPunct="1"/>
            <a:r>
              <a:rPr lang="ru-RU" altLang="ru-RU" sz="5000" dirty="0">
                <a:solidFill>
                  <a:schemeClr val="bg1"/>
                </a:solidFill>
                <a:latin typeface="Pancetta Serif Pro SemiBold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196" name="Название 1"/>
          <p:cNvSpPr txBox="1">
            <a:spLocks/>
          </p:cNvSpPr>
          <p:nvPr/>
        </p:nvSpPr>
        <p:spPr bwMode="auto">
          <a:xfrm>
            <a:off x="915989" y="3702051"/>
            <a:ext cx="103600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>
                <a:solidFill>
                  <a:schemeClr val="bg1"/>
                </a:solidFill>
                <a:latin typeface="Pancetta Serif Pro Regular" charset="0"/>
              </a:rPr>
              <a:t>109240, Москва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>
                <a:solidFill>
                  <a:schemeClr val="bg1"/>
                </a:solidFill>
                <a:latin typeface="Pancetta Serif Pro Regular" charset="0"/>
              </a:rPr>
              <a:t>Котельническая набережная, 17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>
                <a:solidFill>
                  <a:schemeClr val="bg1"/>
                </a:solidFill>
                <a:latin typeface="Pancetta Serif Pro Regular" charset="0"/>
              </a:rPr>
              <a:t>Тел.: +7 (495) 966-16-86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>
                <a:solidFill>
                  <a:schemeClr val="bg1"/>
                </a:solidFill>
                <a:latin typeface="Pancetta Serif Pro Regular" charset="0"/>
              </a:rPr>
              <a:t>E-mail: info@nark.ru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400">
                <a:solidFill>
                  <a:schemeClr val="bg1"/>
                </a:solidFill>
                <a:latin typeface="Pancetta Serif Pro Regular" charset="0"/>
              </a:rPr>
              <a:t>www.nark.ru</a:t>
            </a:r>
            <a:endParaRPr kumimoji="0" lang="ru-RU" altLang="ru-RU" sz="2400" dirty="0">
              <a:solidFill>
                <a:schemeClr val="bg1"/>
              </a:solidFill>
              <a:latin typeface="Pancetta Serif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0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685800" y="148310"/>
            <a:ext cx="8229600" cy="4001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Некоторые тенденции в сфере занятости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42900" y="859669"/>
            <a:ext cx="11125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За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года (2011-2015 гг.) численность населения трудоспособных возрастов сократилась на 3,6 млн. человек. Согласно прогнозу Росстата, к 2020 году население России снизится еще на 3,3 млн. человек трудоспособных возрастов. Одновременно опережающими темпами будет расти численность и доля лиц старших возрастов, продолжится процесс старения населения страны.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00" y="1657143"/>
            <a:ext cx="1165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Изменение численности и возрастной структуры населения Российской Федерации до 2020 года (прогноз), млн. человек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26820075"/>
              </p:ext>
            </p:extLst>
          </p:nvPr>
        </p:nvGraphicFramePr>
        <p:xfrm>
          <a:off x="1295400" y="2449081"/>
          <a:ext cx="87129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3400" y="5662136"/>
            <a:ext cx="1074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негативного эффекта для рынка труда от сокращения населения в трудоспособном возрасте была компенсирована ростом в последние годы экономической активности населения. В среднем за 2015 год уровень участия населения в рабочей силе достиг рекордных среднегодовых значений за 15-летний период наблюдений (69,1%)  и продолжает расти в 2016 году.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8575" y="30778"/>
            <a:ext cx="9844088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Прогноз изменения среднегодовой численности занятых в отдельных секторах и </a:t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отраслях экономики (по прогнозу баланса трудовых ресурсов на 2017-2019 </a:t>
            </a:r>
            <a:r>
              <a:rPr lang="ru-RU" altLang="ru-RU" sz="16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гг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млн. чел.)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928" y="914400"/>
            <a:ext cx="8640960" cy="439882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5313221"/>
            <a:ext cx="1097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2017-2019 годах восстановление экономического роста будет способствовать поддержанию занятости на довольно высоком уровне. Однако нисходящий тренд динамики численности занятых в отраслях промышленности и в сельском хозяйстве сохранится, что приведёт к дальнейшему снижению удельного веса занятых в этих видах экономической деятельности.  Наиболее быстрыми темпами будет расти численность и удельный вес занятых операциями с недвижимым имуществом, арендой и предоставлением услуг, а также после временного спада продолжится рост числа занятых в строительстве.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52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07765"/>
              </p:ext>
            </p:extLst>
          </p:nvPr>
        </p:nvGraphicFramePr>
        <p:xfrm>
          <a:off x="4876800" y="1078231"/>
          <a:ext cx="6336705" cy="5449807"/>
        </p:xfrm>
        <a:graphic>
          <a:graphicData uri="http://schemas.openxmlformats.org/drawingml/2006/table">
            <a:tbl>
              <a:tblPr/>
              <a:tblGrid>
                <a:gridCol w="322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53">
                <a:tc rowSpan="3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Варианты ответа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Доля ответивших респондентов,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высшее образование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профессиональное образование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254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Высокая (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выпускники вузов в целом готовы к выполнению своих должностных обязанностей, если они соответствуют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направлению их профессиональной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подготовки)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Bookman Old Style"/>
                          <a:ea typeface="Times New Roman"/>
                          <a:cs typeface="Bookman Old Style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65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Средняя (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выпускникам вузов необходимо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175" indent="-317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освоить некоторые умения и навыки по конкретным должностным обязанностям,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чтобы успешно применить на практике знания)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57,6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58,3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Franklin Gothic Book"/>
                          <a:ea typeface="Times New Roman"/>
                          <a:cs typeface="Franklin Gothic Book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120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Низкая (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выпускникам требуется довольно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6350" indent="-635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длительный период для адаптации и обучения на рабочем месте, несмотря 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соответствие выполняемой работы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направлению профессиональной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подготовки)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31,4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/>
                          <a:ea typeface="Times New Roman"/>
                          <a:cs typeface="Bookman Old Style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32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Затруднились с ответом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/>
                          <a:ea typeface="Times New Roman"/>
                          <a:cs typeface="Bookman Old Style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Cambria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821" marR="2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2604" y="1078231"/>
            <a:ext cx="34004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ответов респондентов на вопрос: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«Как Вы оцениваете готовность выпускников организаций высшего и среднего  профессионального образования к работе на предприятии без дополнительного обучения на рабочем месте?»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Опрос руководителей организаций, ФСО, 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2014-2015 годы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5800" y="14831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b="1" kern="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Готовность выпускников к работе</a:t>
            </a:r>
          </a:p>
        </p:txBody>
      </p:sp>
    </p:spTree>
    <p:extLst>
      <p:ext uri="{BB962C8B-B14F-4D97-AF65-F5344CB8AC3E}">
        <p14:creationId xmlns:p14="http://schemas.microsoft.com/office/powerpoint/2010/main" val="145196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158"/>
            <a:ext cx="8496944" cy="553998"/>
          </a:xfrm>
        </p:spPr>
        <p:txBody>
          <a:bodyPr/>
          <a:lstStyle/>
          <a:p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Выпускники образовательных организаций 2010-2015 годов выпуска по наличию трудностей при трудоустройстве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2204864"/>
          <a:ext cx="8784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35560" y="148478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Столкнулись с трудностями при трудоустройстве – 65,4% выпускников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066800" y="901926"/>
            <a:ext cx="10515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(по данным выборочного наблюдения трудоустройства выпускников образовательных организаций, 2016 г.)</a:t>
            </a:r>
            <a:endParaRPr lang="ru-RU" altLang="ru-RU" sz="2000" b="1" kern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8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918" y="849434"/>
            <a:ext cx="10978514" cy="276999"/>
          </a:xfrm>
        </p:spPr>
        <p:txBody>
          <a:bodyPr>
            <a:noAutofit/>
          </a:bodyPr>
          <a:lstStyle/>
          <a:p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Дообучение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(переобучение) выпускников образовательных организаций 2010-2015 годов выпуска, трудоустроившихся по найму на первую работу, связанную с полученной профессией (специальностью, в первые 3 мес. работы)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799856" y="3212976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75520" y="2636913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прошедших обучение: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202571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Проходили обучение в первые 3 мес. работы – 72% выпускников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C6422-771D-416C-9277-D5D470C41C8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457200" y="170946"/>
            <a:ext cx="701167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Потребность в </a:t>
            </a:r>
            <a:r>
              <a:rPr lang="ru-RU" altLang="ru-RU" sz="2000" b="1" kern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дообучении</a:t>
            </a:r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(переобучении)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10689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685800" y="913795"/>
            <a:ext cx="10562348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ПУТИ ПОВЫШЕНИЯ КАДРОВОГО ПОТЕНЦИАЛА ПОСРЕДСТВОМ ВНЕДРЕНИЯ ЭЛЕМЕНТОВ НАЦИОНАЛЬНОЙ СИСТЕМЫ КВАЛИФИКАЦИЙ</a:t>
            </a:r>
            <a:endParaRPr sz="2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800" y="1776508"/>
            <a:ext cx="10095318" cy="4776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Стандартизация и обеспечение единства требований к работникам путем внедрения профессиональных стандартов;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Внедрение независимой оценки квалификаций как инструмента, обеспечивающего: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количественное измерение знаний, навыков и умений работников;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объективность при оценивании знаний, навыков и умений работников (независимость оценки квалификации от системы образования) 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3.  Приведение образовательных стандартов высшего и среднего профессионального образования в соответствие с профессиональными стандартами и, как следствие, повышение эффективности национальной экономики (посредством профессионально-общественной аккредитации);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Экстенсивное и интенсивное развитие национальной системы квалификаций (планомерное расширение территориально-отраслевого охвата параллельно с развитием методологической базы НСК)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57200" y="170946"/>
            <a:ext cx="701167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Пути повышения кадрового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141942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4089" y="0"/>
            <a:ext cx="934059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1"/>
          <p:cNvSpPr/>
          <p:nvPr/>
        </p:nvSpPr>
        <p:spPr>
          <a:xfrm>
            <a:off x="1193800" y="12192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0" name="object 21"/>
          <p:cNvSpPr/>
          <p:nvPr/>
        </p:nvSpPr>
        <p:spPr>
          <a:xfrm>
            <a:off x="1143000" y="19812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1" name="object 21"/>
          <p:cNvSpPr/>
          <p:nvPr/>
        </p:nvSpPr>
        <p:spPr>
          <a:xfrm>
            <a:off x="1143000" y="274320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4" name="object 21"/>
          <p:cNvSpPr/>
          <p:nvPr/>
        </p:nvSpPr>
        <p:spPr>
          <a:xfrm>
            <a:off x="1143000" y="360172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200" y="170946"/>
            <a:ext cx="81534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нормативно-правовые акты НСК</a:t>
            </a:r>
          </a:p>
        </p:txBody>
      </p:sp>
      <p:sp>
        <p:nvSpPr>
          <p:cNvPr id="13" name="object 20"/>
          <p:cNvSpPr txBox="1"/>
          <p:nvPr/>
        </p:nvSpPr>
        <p:spPr>
          <a:xfrm>
            <a:off x="1905000" y="1119263"/>
            <a:ext cx="9525000" cy="531837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«О внесении изменений в Трудовой кодекс Российской Федерации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статьи 11 и 73 Федерального закона «Об образовании в Российской Федерации»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02.05.2015, № 122-ФЗ);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«О независимой оценке квалификации» (от 03.07.2016, № 238-ФЗ);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"О внесении изменений в Трудовой кодекс Российской Федерации в связи с принятием Федерального закона "О независимой оценке квалификации" 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03.07.2016 N 239-ФЗ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endParaRPr lang="ru-RU" sz="16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"О внесении изменений в часть вторую Налогового кодекса Российской Федерации в связи с принятием Федерального закона "О независимой оценке квалификации" (от 03.07.2016 N 251-ФЗ);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Постановление Правительства РФ «Об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 (от 27.06.2016 № 584).</a:t>
            </a:r>
          </a:p>
        </p:txBody>
      </p:sp>
      <p:sp>
        <p:nvSpPr>
          <p:cNvPr id="10" name="object 21"/>
          <p:cNvSpPr/>
          <p:nvPr/>
        </p:nvSpPr>
        <p:spPr>
          <a:xfrm>
            <a:off x="1143000" y="5049520"/>
            <a:ext cx="444500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0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625" t="21111" r="13125" b="15393"/>
          <a:stretch/>
        </p:blipFill>
        <p:spPr>
          <a:xfrm>
            <a:off x="1411287" y="1066800"/>
            <a:ext cx="9372600" cy="5465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6250" t="80000" r="20625" b="15556"/>
          <a:stretch/>
        </p:blipFill>
        <p:spPr>
          <a:xfrm>
            <a:off x="10402887" y="6227475"/>
            <a:ext cx="381000" cy="304800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170946"/>
            <a:ext cx="8153400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Модель системы независимой оценки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18675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1339</Words>
  <Application>Microsoft Office PowerPoint</Application>
  <PresentationFormat>Широкоэкранный</PresentationFormat>
  <Paragraphs>235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Franklin Gothic Book</vt:lpstr>
      <vt:lpstr>Pancetta Serif Pro Regular</vt:lpstr>
      <vt:lpstr>Pancetta Serif Pro SemiBold</vt:lpstr>
      <vt:lpstr>Times New Roman</vt:lpstr>
      <vt:lpstr>Office Theme</vt:lpstr>
      <vt:lpstr>Презентация PowerPoint</vt:lpstr>
      <vt:lpstr>Некоторые тенденции в сфере занятости</vt:lpstr>
      <vt:lpstr>Прогноз изменения среднегодовой численности занятых в отдельных секторах и  отраслях экономики (по прогнозу баланса трудовых ресурсов на 2017-2019 гг, млн. чел.)</vt:lpstr>
      <vt:lpstr>Презентация PowerPoint</vt:lpstr>
      <vt:lpstr>Выпускники образовательных организаций 2010-2015 годов выпуска по наличию трудностей при трудоустройстве</vt:lpstr>
      <vt:lpstr>Дообучение (переобучение) выпускников образовательных организаций 2010-2015 годов выпуска, трудоустроившихся по найму на первую работу, связанную с полученной профессией (специальностью, в первые 3 мес.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Юргелас Мария Владимировна</dc:creator>
  <cp:lastModifiedBy>Митрофанов Иван Александрович</cp:lastModifiedBy>
  <cp:revision>167</cp:revision>
  <cp:lastPrinted>2016-07-11T12:34:32Z</cp:lastPrinted>
  <dcterms:created xsi:type="dcterms:W3CDTF">2016-06-27T14:26:32Z</dcterms:created>
  <dcterms:modified xsi:type="dcterms:W3CDTF">2017-10-06T10:25:33Z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2016-06-27T00:00:00Z</vt:filetime>
  </property>
  <property fmtid="{D5CDD505-2E9C-101B-9397-08002B2CF9AE}" pid="3" name="LastSaved">
    <vt:filetime>2016-06-27T00:00:00Z</vt:filetime>
  </property>
</Properties>
</file>