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69" r:id="rId3"/>
    <p:sldId id="26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5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dPt>
            <c:idx val="0"/>
            <c:explosion val="12"/>
            <c:spPr>
              <a:solidFill>
                <a:srgbClr val="00B050"/>
              </a:solidFill>
              <a:ln w="222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C2-45C3-A787-4A7F0CB641BE}"/>
              </c:ext>
            </c:extLst>
          </c:dPt>
          <c:dPt>
            <c:idx val="2"/>
            <c:spPr>
              <a:solidFill>
                <a:srgbClr val="00B0F0"/>
              </a:solidFill>
              <a:ln w="222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C2-45C3-A787-4A7F0CB641BE}"/>
              </c:ext>
            </c:extLst>
          </c:dPt>
          <c:dPt>
            <c:idx val="4"/>
            <c:spPr>
              <a:solidFill>
                <a:srgbClr val="FFFF00"/>
              </a:solidFill>
              <a:ln w="222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C2-45C3-A787-4A7F0CB641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 20 лет</c:v>
                </c:pt>
                <c:pt idx="1">
                  <c:v>20-30 лет</c:v>
                </c:pt>
                <c:pt idx="2">
                  <c:v>30-40 лет</c:v>
                </c:pt>
                <c:pt idx="3">
                  <c:v>40-50 лет </c:v>
                </c:pt>
                <c:pt idx="4">
                  <c:v>старше 50 лет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0.22000000000000003</c:v>
                </c:pt>
                <c:pt idx="1">
                  <c:v>0.19000000000000003</c:v>
                </c:pt>
                <c:pt idx="2">
                  <c:v>0.19000000000000003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C2-45C3-A787-4A7F0CB641BE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9620895196191424"/>
          <c:y val="0.28455556699969115"/>
          <c:w val="0.26149224529879816"/>
          <c:h val="0.56727488670305903"/>
        </c:manualLayout>
      </c:layout>
    </c:legend>
    <c:plotVisOnly val="1"/>
    <c:dispBlanksAs val="zero"/>
  </c:chart>
  <c:spPr>
    <a:effectLst>
      <a:glow rad="63500">
        <a:schemeClr val="bg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DE4DDAF3-028D-43FA-B6DB-4BABE176EDD4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668B3663-EB70-43DF-8CED-8902EA6EC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4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DronovAM\Desktop\Безымянный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4018"/>
            <a:ext cx="9144000" cy="65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58111" y="6279703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32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pPr algn="r"/>
              <a:t>‹#›</a:t>
            </a:fld>
            <a:endParaRPr lang="ru-RU" sz="28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896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051720" y="1166887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3999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513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051720" y="2895079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14908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3999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19472"/>
            <a:ext cx="9396536" cy="28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747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051720" y="2420888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19472"/>
            <a:ext cx="9396536" cy="28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765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56CC-DF9B-4A89-873B-C79E3673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17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onovAM\Desktop\Безымянный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4018"/>
            <a:ext cx="9144000" cy="6503982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58111" y="6279703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32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pPr algn="r"/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2035647"/>
            <a:ext cx="9144000" cy="4057649"/>
          </a:xfrm>
          <a:prstGeom prst="rect">
            <a:avLst/>
          </a:prstGeom>
          <a:solidFill>
            <a:srgbClr val="3B8D2F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Изображение 42" descr="!finger-32.png"/>
          <p:cNvPicPr>
            <a:picLocks noChangeAspect="1"/>
          </p:cNvPicPr>
          <p:nvPr/>
        </p:nvPicPr>
        <p:blipFill>
          <a:blip r:embed="rId3" cstate="email">
            <a:alphaModFix amt="10000"/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5816" y="2132856"/>
            <a:ext cx="3158635" cy="3158635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sz="quarter" idx="12"/>
          </p:nvPr>
        </p:nvSpPr>
        <p:spPr>
          <a:xfrm>
            <a:off x="512943" y="2564904"/>
            <a:ext cx="7704138" cy="33845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98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pPr algn="r"/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Изображение 42" descr="!finger-32.png"/>
          <p:cNvPicPr>
            <a:picLocks noChangeAspect="1"/>
          </p:cNvPicPr>
          <p:nvPr/>
        </p:nvPicPr>
        <p:blipFill>
          <a:blip r:embed="rId2" cstate="email">
            <a:alphaModFix amt="10000"/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791" y="3152720"/>
            <a:ext cx="3158635" cy="3158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2829152"/>
            <a:ext cx="4572000" cy="4028848"/>
          </a:xfrm>
          <a:prstGeom prst="rect">
            <a:avLst/>
          </a:prstGeom>
          <a:solidFill>
            <a:srgbClr val="00B050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801767"/>
            <a:ext cx="4572001" cy="4056233"/>
          </a:xfrm>
          <a:prstGeom prst="rect">
            <a:avLst/>
          </a:prstGeom>
          <a:solidFill>
            <a:srgbClr val="800000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575796" y="2801767"/>
            <a:ext cx="0" cy="4087551"/>
          </a:xfrm>
          <a:prstGeom prst="line">
            <a:avLst/>
          </a:prstGeom>
          <a:ln w="28575" cmpd="sng">
            <a:solidFill>
              <a:srgbClr val="DCAE4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Изображение 49" descr="!finger-32.pn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 flipH="1">
            <a:off x="5339805" y="3615782"/>
            <a:ext cx="3158635" cy="3158635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sz="quarter" idx="12" hasCustomPrompt="1"/>
          </p:nvPr>
        </p:nvSpPr>
        <p:spPr>
          <a:xfrm>
            <a:off x="1775112" y="2926805"/>
            <a:ext cx="1932792" cy="3384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19" name="Таблица 2"/>
          <p:cNvSpPr>
            <a:spLocks noGrp="1"/>
          </p:cNvSpPr>
          <p:nvPr>
            <p:ph type="tbl" sz="quarter" idx="13" hasCustomPrompt="1"/>
          </p:nvPr>
        </p:nvSpPr>
        <p:spPr>
          <a:xfrm>
            <a:off x="5868144" y="2972073"/>
            <a:ext cx="1726920" cy="3384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таблица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609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onovAM\Desktop\Безымянный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664" y="426026"/>
            <a:ext cx="9144000" cy="64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161" y="2060848"/>
            <a:ext cx="9144001" cy="4057649"/>
          </a:xfrm>
          <a:prstGeom prst="rect">
            <a:avLst/>
          </a:prstGeom>
          <a:solidFill>
            <a:srgbClr val="800000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49" descr="!finger-32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 flipH="1">
            <a:off x="2824693" y="2855679"/>
            <a:ext cx="3158635" cy="315863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pPr algn="r"/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Таблица 2"/>
          <p:cNvSpPr>
            <a:spLocks noGrp="1"/>
          </p:cNvSpPr>
          <p:nvPr>
            <p:ph type="tbl" sz="quarter" idx="12"/>
          </p:nvPr>
        </p:nvSpPr>
        <p:spPr>
          <a:xfrm>
            <a:off x="479903" y="2492896"/>
            <a:ext cx="7704138" cy="33845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920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dirty="0" smtClean="0"/>
              <a:t>Сетка 2 поля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pPr algn="r"/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72000" y="2348880"/>
            <a:ext cx="0" cy="3063950"/>
          </a:xfrm>
          <a:prstGeom prst="line">
            <a:avLst/>
          </a:prstGeom>
          <a:ln w="28575" cmpd="sng">
            <a:solidFill>
              <a:srgbClr val="DCAE4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089" y="6316372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Текст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57699" y="2780928"/>
            <a:ext cx="2880320" cy="914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70000"/>
              </a:lnSpc>
              <a:buNone/>
              <a:defRPr lang="ru-RU" sz="13800" kern="1200" spc="-100" dirty="0">
                <a:solidFill>
                  <a:srgbClr val="419B3E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 lvl="0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3" name="Текст 20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2802632"/>
            <a:ext cx="3168352" cy="914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70000"/>
              </a:lnSpc>
              <a:buNone/>
              <a:defRPr lang="ru-RU" sz="13800" kern="1200" spc="-100" dirty="0">
                <a:solidFill>
                  <a:srgbClr val="419B3E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 lvl="0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4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4173811"/>
            <a:ext cx="3528392" cy="914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buNone/>
              <a:defRPr lang="ru-RU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</a:lstStyle>
          <a:p>
            <a:pPr lvl="0"/>
            <a:r>
              <a:rPr lang="ru-RU" dirty="0" smtClean="0"/>
              <a:t>Текстовка</a:t>
            </a:r>
            <a:endParaRPr lang="ru-RU" dirty="0"/>
          </a:p>
        </p:txBody>
      </p:sp>
      <p:sp>
        <p:nvSpPr>
          <p:cNvPr id="25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5148064" y="4170784"/>
            <a:ext cx="3240360" cy="914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buNone/>
              <a:defRPr lang="ru-RU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</a:lstStyle>
          <a:p>
            <a:pPr lvl="0"/>
            <a:r>
              <a:rPr lang="ru-RU" dirty="0" smtClean="0"/>
              <a:t>Текстовка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DronovAM\Desktop\Безымянный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9321"/>
            <a:ext cx="9144000" cy="660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730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dirty="0" smtClean="0"/>
              <a:t>Сетка 2 поля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pPr algn="r"/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089" y="6316372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5" y="2276872"/>
            <a:ext cx="8122609" cy="374441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None/>
              <a:defRPr lang="ru-RU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</a:lstStyle>
          <a:p>
            <a:pPr marL="1260475" indent="-1260475">
              <a:lnSpc>
                <a:spcPct val="200000"/>
              </a:lnSpc>
              <a:buSzPct val="170000"/>
              <a:buBlip>
                <a:blip r:embed="rId2"/>
              </a:buBlip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Текст</a:t>
            </a:r>
          </a:p>
          <a:p>
            <a:pPr marL="1260475" indent="-1260475">
              <a:lnSpc>
                <a:spcPct val="200000"/>
              </a:lnSpc>
              <a:buSzPct val="170000"/>
              <a:buBlip>
                <a:blip r:embed="rId2"/>
              </a:buBlip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Текст</a:t>
            </a:r>
          </a:p>
          <a:p>
            <a:pPr marL="1260475" indent="-1260475">
              <a:lnSpc>
                <a:spcPct val="200000"/>
              </a:lnSpc>
              <a:buSzPct val="170000"/>
              <a:buBlip>
                <a:blip r:embed="rId2"/>
              </a:buBlip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Текст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DronovAM\Desktop\Безымянный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0205"/>
            <a:ext cx="9144000" cy="64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326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dirty="0" smtClean="0"/>
              <a:t>Сетка 2 поля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pPr algn="r"/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089" y="6316372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5" y="2276872"/>
            <a:ext cx="8122609" cy="374441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None/>
              <a:defRPr lang="ru-RU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</a:lstStyle>
          <a:p>
            <a:pPr marL="1260475" indent="-1260475">
              <a:lnSpc>
                <a:spcPct val="160000"/>
              </a:lnSpc>
              <a:buSzPct val="170000"/>
              <a:buBlip>
                <a:blip r:embed="rId2"/>
              </a:buBlip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Текст</a:t>
            </a:r>
          </a:p>
          <a:p>
            <a:pPr marL="1260475" indent="-1260475">
              <a:lnSpc>
                <a:spcPct val="160000"/>
              </a:lnSpc>
              <a:buSzPct val="170000"/>
              <a:buBlip>
                <a:blip r:embed="rId2"/>
              </a:buBlip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Текст</a:t>
            </a:r>
          </a:p>
          <a:p>
            <a:pPr marL="1260475" indent="-1260475">
              <a:lnSpc>
                <a:spcPct val="160000"/>
              </a:lnSpc>
              <a:buSzPct val="170000"/>
              <a:buBlip>
                <a:blip r:embed="rId2"/>
              </a:buBlip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Текст</a:t>
            </a:r>
          </a:p>
          <a:p>
            <a:pPr marL="1260475" indent="-1260475">
              <a:lnSpc>
                <a:spcPct val="160000"/>
              </a:lnSpc>
              <a:buSzPct val="170000"/>
              <a:buBlip>
                <a:blip r:embed="rId2"/>
              </a:buBlip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Текст</a:t>
            </a:r>
          </a:p>
          <a:p>
            <a:pPr marL="1260475" indent="-1260475">
              <a:lnSpc>
                <a:spcPct val="160000"/>
              </a:lnSpc>
              <a:buSzPct val="170000"/>
              <a:buBlip>
                <a:blip r:embed="rId2"/>
              </a:buBlip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imes"/>
              <a:cs typeface="Times"/>
            </a:endParaRPr>
          </a:p>
          <a:p>
            <a:pPr marL="1260475" indent="-1260475">
              <a:lnSpc>
                <a:spcPct val="200000"/>
              </a:lnSpc>
              <a:buSzPct val="170000"/>
              <a:buBlip>
                <a:blip r:embed="rId3"/>
              </a:buBlip>
            </a:pP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Times"/>
              <a:cs typeface="Time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687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4"/>
          <p:cNvSpPr/>
          <p:nvPr/>
        </p:nvSpPr>
        <p:spPr>
          <a:xfrm flipH="1">
            <a:off x="94551" y="4005064"/>
            <a:ext cx="6853713" cy="1358082"/>
          </a:xfrm>
          <a:custGeom>
            <a:avLst/>
            <a:gdLst>
              <a:gd name="connsiteX0" fmla="*/ 0 w 4935822"/>
              <a:gd name="connsiteY0" fmla="*/ 0 h 1358082"/>
              <a:gd name="connsiteX1" fmla="*/ 4935822 w 4935822"/>
              <a:gd name="connsiteY1" fmla="*/ 0 h 1358082"/>
              <a:gd name="connsiteX2" fmla="*/ 4935822 w 4935822"/>
              <a:gd name="connsiteY2" fmla="*/ 1358082 h 1358082"/>
              <a:gd name="connsiteX3" fmla="*/ 0 w 4935822"/>
              <a:gd name="connsiteY3" fmla="*/ 1358082 h 1358082"/>
              <a:gd name="connsiteX4" fmla="*/ 0 w 4935822"/>
              <a:gd name="connsiteY4" fmla="*/ 0 h 1358082"/>
              <a:gd name="connsiteX0" fmla="*/ 0 w 6490869"/>
              <a:gd name="connsiteY0" fmla="*/ 0 h 1371040"/>
              <a:gd name="connsiteX1" fmla="*/ 6490869 w 6490869"/>
              <a:gd name="connsiteY1" fmla="*/ 12958 h 1371040"/>
              <a:gd name="connsiteX2" fmla="*/ 6490869 w 6490869"/>
              <a:gd name="connsiteY2" fmla="*/ 1371040 h 1371040"/>
              <a:gd name="connsiteX3" fmla="*/ 1555047 w 6490869"/>
              <a:gd name="connsiteY3" fmla="*/ 1371040 h 1371040"/>
              <a:gd name="connsiteX4" fmla="*/ 0 w 6490869"/>
              <a:gd name="connsiteY4" fmla="*/ 0 h 1371040"/>
              <a:gd name="connsiteX0" fmla="*/ 0 w 6490869"/>
              <a:gd name="connsiteY0" fmla="*/ 0 h 1383998"/>
              <a:gd name="connsiteX1" fmla="*/ 6490869 w 6490869"/>
              <a:gd name="connsiteY1" fmla="*/ 12958 h 1383998"/>
              <a:gd name="connsiteX2" fmla="*/ 6490869 w 6490869"/>
              <a:gd name="connsiteY2" fmla="*/ 1371040 h 1383998"/>
              <a:gd name="connsiteX3" fmla="*/ 1879015 w 6490869"/>
              <a:gd name="connsiteY3" fmla="*/ 1383998 h 1383998"/>
              <a:gd name="connsiteX4" fmla="*/ 0 w 6490869"/>
              <a:gd name="connsiteY4" fmla="*/ 0 h 1383998"/>
              <a:gd name="connsiteX0" fmla="*/ 0 w 6490869"/>
              <a:gd name="connsiteY0" fmla="*/ 0 h 1383998"/>
              <a:gd name="connsiteX1" fmla="*/ 6490869 w 6490869"/>
              <a:gd name="connsiteY1" fmla="*/ 12958 h 1383998"/>
              <a:gd name="connsiteX2" fmla="*/ 6490869 w 6490869"/>
              <a:gd name="connsiteY2" fmla="*/ 1371040 h 1383998"/>
              <a:gd name="connsiteX3" fmla="*/ 1995644 w 6490869"/>
              <a:gd name="connsiteY3" fmla="*/ 1383998 h 1383998"/>
              <a:gd name="connsiteX4" fmla="*/ 0 w 6490869"/>
              <a:gd name="connsiteY4" fmla="*/ 0 h 1383998"/>
              <a:gd name="connsiteX0" fmla="*/ 0 w 6128025"/>
              <a:gd name="connsiteY0" fmla="*/ 0 h 1371040"/>
              <a:gd name="connsiteX1" fmla="*/ 6128025 w 6128025"/>
              <a:gd name="connsiteY1" fmla="*/ 0 h 1371040"/>
              <a:gd name="connsiteX2" fmla="*/ 6128025 w 6128025"/>
              <a:gd name="connsiteY2" fmla="*/ 1358082 h 1371040"/>
              <a:gd name="connsiteX3" fmla="*/ 1632800 w 6128025"/>
              <a:gd name="connsiteY3" fmla="*/ 1371040 h 1371040"/>
              <a:gd name="connsiteX4" fmla="*/ 0 w 6128025"/>
              <a:gd name="connsiteY4" fmla="*/ 0 h 1371040"/>
              <a:gd name="connsiteX0" fmla="*/ 0 w 6477911"/>
              <a:gd name="connsiteY0" fmla="*/ 0 h 1371040"/>
              <a:gd name="connsiteX1" fmla="*/ 6477911 w 6477911"/>
              <a:gd name="connsiteY1" fmla="*/ 0 h 1371040"/>
              <a:gd name="connsiteX2" fmla="*/ 6477911 w 6477911"/>
              <a:gd name="connsiteY2" fmla="*/ 1358082 h 1371040"/>
              <a:gd name="connsiteX3" fmla="*/ 1982686 w 6477911"/>
              <a:gd name="connsiteY3" fmla="*/ 1371040 h 1371040"/>
              <a:gd name="connsiteX4" fmla="*/ 0 w 6477911"/>
              <a:gd name="connsiteY4" fmla="*/ 0 h 1371040"/>
              <a:gd name="connsiteX0" fmla="*/ 0 w 6477911"/>
              <a:gd name="connsiteY0" fmla="*/ 0 h 1371040"/>
              <a:gd name="connsiteX1" fmla="*/ 6477911 w 6477911"/>
              <a:gd name="connsiteY1" fmla="*/ 0 h 1371040"/>
              <a:gd name="connsiteX2" fmla="*/ 6477911 w 6477911"/>
              <a:gd name="connsiteY2" fmla="*/ 1358082 h 1371040"/>
              <a:gd name="connsiteX3" fmla="*/ 1555048 w 6477911"/>
              <a:gd name="connsiteY3" fmla="*/ 1371040 h 1371040"/>
              <a:gd name="connsiteX4" fmla="*/ 0 w 6477911"/>
              <a:gd name="connsiteY4" fmla="*/ 0 h 1371040"/>
              <a:gd name="connsiteX0" fmla="*/ 0 w 6724126"/>
              <a:gd name="connsiteY0" fmla="*/ 25916 h 1371040"/>
              <a:gd name="connsiteX1" fmla="*/ 6724126 w 6724126"/>
              <a:gd name="connsiteY1" fmla="*/ 0 h 1371040"/>
              <a:gd name="connsiteX2" fmla="*/ 6724126 w 6724126"/>
              <a:gd name="connsiteY2" fmla="*/ 1358082 h 1371040"/>
              <a:gd name="connsiteX3" fmla="*/ 1801263 w 6724126"/>
              <a:gd name="connsiteY3" fmla="*/ 1371040 h 1371040"/>
              <a:gd name="connsiteX4" fmla="*/ 0 w 6724126"/>
              <a:gd name="connsiteY4" fmla="*/ 25916 h 1371040"/>
              <a:gd name="connsiteX0" fmla="*/ 0 w 6724126"/>
              <a:gd name="connsiteY0" fmla="*/ 25916 h 1371040"/>
              <a:gd name="connsiteX1" fmla="*/ 6724126 w 6724126"/>
              <a:gd name="connsiteY1" fmla="*/ 0 h 1371040"/>
              <a:gd name="connsiteX2" fmla="*/ 6724126 w 6724126"/>
              <a:gd name="connsiteY2" fmla="*/ 1358082 h 1371040"/>
              <a:gd name="connsiteX3" fmla="*/ 1930850 w 6724126"/>
              <a:gd name="connsiteY3" fmla="*/ 1371040 h 1371040"/>
              <a:gd name="connsiteX4" fmla="*/ 0 w 6724126"/>
              <a:gd name="connsiteY4" fmla="*/ 25916 h 1371040"/>
              <a:gd name="connsiteX0" fmla="*/ 0 w 6724126"/>
              <a:gd name="connsiteY0" fmla="*/ 25916 h 1358082"/>
              <a:gd name="connsiteX1" fmla="*/ 6724126 w 6724126"/>
              <a:gd name="connsiteY1" fmla="*/ 0 h 1358082"/>
              <a:gd name="connsiteX2" fmla="*/ 6724126 w 6724126"/>
              <a:gd name="connsiteY2" fmla="*/ 1358082 h 1358082"/>
              <a:gd name="connsiteX3" fmla="*/ 2138190 w 6724126"/>
              <a:gd name="connsiteY3" fmla="*/ 1332166 h 1358082"/>
              <a:gd name="connsiteX4" fmla="*/ 0 w 6724126"/>
              <a:gd name="connsiteY4" fmla="*/ 25916 h 1358082"/>
              <a:gd name="connsiteX0" fmla="*/ 0 w 6853713"/>
              <a:gd name="connsiteY0" fmla="*/ 25916 h 1358082"/>
              <a:gd name="connsiteX1" fmla="*/ 6853713 w 6853713"/>
              <a:gd name="connsiteY1" fmla="*/ 0 h 1358082"/>
              <a:gd name="connsiteX2" fmla="*/ 6853713 w 6853713"/>
              <a:gd name="connsiteY2" fmla="*/ 1358082 h 1358082"/>
              <a:gd name="connsiteX3" fmla="*/ 2267777 w 6853713"/>
              <a:gd name="connsiteY3" fmla="*/ 1332166 h 1358082"/>
              <a:gd name="connsiteX4" fmla="*/ 0 w 6853713"/>
              <a:gd name="connsiteY4" fmla="*/ 25916 h 1358082"/>
              <a:gd name="connsiteX0" fmla="*/ 0 w 6853713"/>
              <a:gd name="connsiteY0" fmla="*/ 25916 h 1358082"/>
              <a:gd name="connsiteX1" fmla="*/ 6853713 w 6853713"/>
              <a:gd name="connsiteY1" fmla="*/ 0 h 1358082"/>
              <a:gd name="connsiteX2" fmla="*/ 6853713 w 6853713"/>
              <a:gd name="connsiteY2" fmla="*/ 1358082 h 1358082"/>
              <a:gd name="connsiteX3" fmla="*/ 2164107 w 6853713"/>
              <a:gd name="connsiteY3" fmla="*/ 1332166 h 1358082"/>
              <a:gd name="connsiteX4" fmla="*/ 0 w 6853713"/>
              <a:gd name="connsiteY4" fmla="*/ 25916 h 13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3713" h="1358082">
                <a:moveTo>
                  <a:pt x="0" y="25916"/>
                </a:moveTo>
                <a:lnTo>
                  <a:pt x="6853713" y="0"/>
                </a:lnTo>
                <a:lnTo>
                  <a:pt x="6853713" y="1358082"/>
                </a:lnTo>
                <a:lnTo>
                  <a:pt x="2164107" y="1332166"/>
                </a:lnTo>
                <a:lnTo>
                  <a:pt x="0" y="25916"/>
                </a:lnTo>
                <a:close/>
              </a:path>
            </a:pathLst>
          </a:custGeom>
          <a:solidFill>
            <a:srgbClr val="419B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pPr algn="r"/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089" y="6316372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314295"/>
            <a:ext cx="2207656" cy="1015663"/>
          </a:xfrm>
        </p:spPr>
        <p:txBody>
          <a:bodyPr wrap="none" anchor="t">
            <a:spAutoFit/>
          </a:bodyPr>
          <a:lstStyle>
            <a:lvl5pPr marL="0" indent="0" algn="l" defTabSz="914400" rtl="0" eaLnBrk="1" latinLnBrk="0" hangingPunct="1">
              <a:buNone/>
              <a:defRPr lang="ru-RU" sz="6000" kern="1200" dirty="0">
                <a:solidFill>
                  <a:schemeClr val="bg1"/>
                </a:solidFill>
                <a:latin typeface="Times"/>
                <a:ea typeface="+mn-ea"/>
                <a:cs typeface="Times"/>
              </a:defRPr>
            </a:lvl5pPr>
          </a:lstStyle>
          <a:p>
            <a:pPr lvl="4"/>
            <a:r>
              <a:rPr lang="ru-RU" dirty="0" smtClean="0"/>
              <a:t>Число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843808" y="4293096"/>
            <a:ext cx="3672408" cy="830997"/>
          </a:xfrm>
        </p:spPr>
        <p:txBody>
          <a:bodyPr wrap="square" anchor="t">
            <a:spAutoFit/>
          </a:bodyPr>
          <a:lstStyle>
            <a:lvl5pPr marL="0" indent="0" algn="l" defTabSz="914400" rtl="0" eaLnBrk="1" latinLnBrk="0" hangingPunct="1">
              <a:lnSpc>
                <a:spcPct val="110000"/>
              </a:lnSpc>
              <a:buNone/>
              <a:defRPr lang="ru-RU" sz="2000" kern="1200" dirty="0">
                <a:solidFill>
                  <a:schemeClr val="bg1"/>
                </a:solidFill>
                <a:latin typeface="Times"/>
                <a:ea typeface="+mn-ea"/>
                <a:cs typeface="Times"/>
              </a:defRPr>
            </a:lvl5pPr>
          </a:lstStyle>
          <a:p>
            <a:pPr lvl="4"/>
            <a:r>
              <a:rPr lang="ru-RU" dirty="0" smtClean="0"/>
              <a:t>Текст</a:t>
            </a:r>
          </a:p>
          <a:p>
            <a:pPr lvl="4"/>
            <a:r>
              <a:rPr lang="ru-RU" dirty="0" smtClean="0"/>
              <a:t>Текст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862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fujkjdj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4"/>
          <p:cNvSpPr/>
          <p:nvPr/>
        </p:nvSpPr>
        <p:spPr>
          <a:xfrm>
            <a:off x="2771800" y="4077072"/>
            <a:ext cx="6264696" cy="1358082"/>
          </a:xfrm>
          <a:custGeom>
            <a:avLst/>
            <a:gdLst>
              <a:gd name="connsiteX0" fmla="*/ 0 w 4935822"/>
              <a:gd name="connsiteY0" fmla="*/ 0 h 1358082"/>
              <a:gd name="connsiteX1" fmla="*/ 4935822 w 4935822"/>
              <a:gd name="connsiteY1" fmla="*/ 0 h 1358082"/>
              <a:gd name="connsiteX2" fmla="*/ 4935822 w 4935822"/>
              <a:gd name="connsiteY2" fmla="*/ 1358082 h 1358082"/>
              <a:gd name="connsiteX3" fmla="*/ 0 w 4935822"/>
              <a:gd name="connsiteY3" fmla="*/ 1358082 h 1358082"/>
              <a:gd name="connsiteX4" fmla="*/ 0 w 4935822"/>
              <a:gd name="connsiteY4" fmla="*/ 0 h 1358082"/>
              <a:gd name="connsiteX0" fmla="*/ 0 w 6490869"/>
              <a:gd name="connsiteY0" fmla="*/ 0 h 1371040"/>
              <a:gd name="connsiteX1" fmla="*/ 6490869 w 6490869"/>
              <a:gd name="connsiteY1" fmla="*/ 12958 h 1371040"/>
              <a:gd name="connsiteX2" fmla="*/ 6490869 w 6490869"/>
              <a:gd name="connsiteY2" fmla="*/ 1371040 h 1371040"/>
              <a:gd name="connsiteX3" fmla="*/ 1555047 w 6490869"/>
              <a:gd name="connsiteY3" fmla="*/ 1371040 h 1371040"/>
              <a:gd name="connsiteX4" fmla="*/ 0 w 6490869"/>
              <a:gd name="connsiteY4" fmla="*/ 0 h 1371040"/>
              <a:gd name="connsiteX0" fmla="*/ 0 w 6490869"/>
              <a:gd name="connsiteY0" fmla="*/ 0 h 1383998"/>
              <a:gd name="connsiteX1" fmla="*/ 6490869 w 6490869"/>
              <a:gd name="connsiteY1" fmla="*/ 12958 h 1383998"/>
              <a:gd name="connsiteX2" fmla="*/ 6490869 w 6490869"/>
              <a:gd name="connsiteY2" fmla="*/ 1371040 h 1383998"/>
              <a:gd name="connsiteX3" fmla="*/ 1879015 w 6490869"/>
              <a:gd name="connsiteY3" fmla="*/ 1383998 h 1383998"/>
              <a:gd name="connsiteX4" fmla="*/ 0 w 6490869"/>
              <a:gd name="connsiteY4" fmla="*/ 0 h 1383998"/>
              <a:gd name="connsiteX0" fmla="*/ 0 w 6490869"/>
              <a:gd name="connsiteY0" fmla="*/ 0 h 1383998"/>
              <a:gd name="connsiteX1" fmla="*/ 6490869 w 6490869"/>
              <a:gd name="connsiteY1" fmla="*/ 12958 h 1383998"/>
              <a:gd name="connsiteX2" fmla="*/ 6490869 w 6490869"/>
              <a:gd name="connsiteY2" fmla="*/ 1371040 h 1383998"/>
              <a:gd name="connsiteX3" fmla="*/ 1995644 w 6490869"/>
              <a:gd name="connsiteY3" fmla="*/ 1383998 h 1383998"/>
              <a:gd name="connsiteX4" fmla="*/ 0 w 6490869"/>
              <a:gd name="connsiteY4" fmla="*/ 0 h 1383998"/>
              <a:gd name="connsiteX0" fmla="*/ 0 w 6128025"/>
              <a:gd name="connsiteY0" fmla="*/ 0 h 1371040"/>
              <a:gd name="connsiteX1" fmla="*/ 6128025 w 6128025"/>
              <a:gd name="connsiteY1" fmla="*/ 0 h 1371040"/>
              <a:gd name="connsiteX2" fmla="*/ 6128025 w 6128025"/>
              <a:gd name="connsiteY2" fmla="*/ 1358082 h 1371040"/>
              <a:gd name="connsiteX3" fmla="*/ 1632800 w 6128025"/>
              <a:gd name="connsiteY3" fmla="*/ 1371040 h 1371040"/>
              <a:gd name="connsiteX4" fmla="*/ 0 w 6128025"/>
              <a:gd name="connsiteY4" fmla="*/ 0 h 1371040"/>
              <a:gd name="connsiteX0" fmla="*/ 0 w 6477911"/>
              <a:gd name="connsiteY0" fmla="*/ 0 h 1371040"/>
              <a:gd name="connsiteX1" fmla="*/ 6477911 w 6477911"/>
              <a:gd name="connsiteY1" fmla="*/ 0 h 1371040"/>
              <a:gd name="connsiteX2" fmla="*/ 6477911 w 6477911"/>
              <a:gd name="connsiteY2" fmla="*/ 1358082 h 1371040"/>
              <a:gd name="connsiteX3" fmla="*/ 1982686 w 6477911"/>
              <a:gd name="connsiteY3" fmla="*/ 1371040 h 1371040"/>
              <a:gd name="connsiteX4" fmla="*/ 0 w 6477911"/>
              <a:gd name="connsiteY4" fmla="*/ 0 h 1371040"/>
              <a:gd name="connsiteX0" fmla="*/ 0 w 6477911"/>
              <a:gd name="connsiteY0" fmla="*/ 0 h 1371040"/>
              <a:gd name="connsiteX1" fmla="*/ 6477911 w 6477911"/>
              <a:gd name="connsiteY1" fmla="*/ 0 h 1371040"/>
              <a:gd name="connsiteX2" fmla="*/ 6477911 w 6477911"/>
              <a:gd name="connsiteY2" fmla="*/ 1358082 h 1371040"/>
              <a:gd name="connsiteX3" fmla="*/ 1555048 w 6477911"/>
              <a:gd name="connsiteY3" fmla="*/ 1371040 h 1371040"/>
              <a:gd name="connsiteX4" fmla="*/ 0 w 6477911"/>
              <a:gd name="connsiteY4" fmla="*/ 0 h 1371040"/>
              <a:gd name="connsiteX0" fmla="*/ 0 w 6724126"/>
              <a:gd name="connsiteY0" fmla="*/ 25916 h 1371040"/>
              <a:gd name="connsiteX1" fmla="*/ 6724126 w 6724126"/>
              <a:gd name="connsiteY1" fmla="*/ 0 h 1371040"/>
              <a:gd name="connsiteX2" fmla="*/ 6724126 w 6724126"/>
              <a:gd name="connsiteY2" fmla="*/ 1358082 h 1371040"/>
              <a:gd name="connsiteX3" fmla="*/ 1801263 w 6724126"/>
              <a:gd name="connsiteY3" fmla="*/ 1371040 h 1371040"/>
              <a:gd name="connsiteX4" fmla="*/ 0 w 6724126"/>
              <a:gd name="connsiteY4" fmla="*/ 25916 h 1371040"/>
              <a:gd name="connsiteX0" fmla="*/ 0 w 6724126"/>
              <a:gd name="connsiteY0" fmla="*/ 25916 h 1371040"/>
              <a:gd name="connsiteX1" fmla="*/ 6724126 w 6724126"/>
              <a:gd name="connsiteY1" fmla="*/ 0 h 1371040"/>
              <a:gd name="connsiteX2" fmla="*/ 6724126 w 6724126"/>
              <a:gd name="connsiteY2" fmla="*/ 1358082 h 1371040"/>
              <a:gd name="connsiteX3" fmla="*/ 1930850 w 6724126"/>
              <a:gd name="connsiteY3" fmla="*/ 1371040 h 1371040"/>
              <a:gd name="connsiteX4" fmla="*/ 0 w 6724126"/>
              <a:gd name="connsiteY4" fmla="*/ 25916 h 1371040"/>
              <a:gd name="connsiteX0" fmla="*/ 0 w 6724126"/>
              <a:gd name="connsiteY0" fmla="*/ 25916 h 1358082"/>
              <a:gd name="connsiteX1" fmla="*/ 6724126 w 6724126"/>
              <a:gd name="connsiteY1" fmla="*/ 0 h 1358082"/>
              <a:gd name="connsiteX2" fmla="*/ 6724126 w 6724126"/>
              <a:gd name="connsiteY2" fmla="*/ 1358082 h 1358082"/>
              <a:gd name="connsiteX3" fmla="*/ 2138190 w 6724126"/>
              <a:gd name="connsiteY3" fmla="*/ 1332166 h 1358082"/>
              <a:gd name="connsiteX4" fmla="*/ 0 w 6724126"/>
              <a:gd name="connsiteY4" fmla="*/ 25916 h 1358082"/>
              <a:gd name="connsiteX0" fmla="*/ 0 w 6853713"/>
              <a:gd name="connsiteY0" fmla="*/ 25916 h 1358082"/>
              <a:gd name="connsiteX1" fmla="*/ 6853713 w 6853713"/>
              <a:gd name="connsiteY1" fmla="*/ 0 h 1358082"/>
              <a:gd name="connsiteX2" fmla="*/ 6853713 w 6853713"/>
              <a:gd name="connsiteY2" fmla="*/ 1358082 h 1358082"/>
              <a:gd name="connsiteX3" fmla="*/ 2267777 w 6853713"/>
              <a:gd name="connsiteY3" fmla="*/ 1332166 h 1358082"/>
              <a:gd name="connsiteX4" fmla="*/ 0 w 6853713"/>
              <a:gd name="connsiteY4" fmla="*/ 25916 h 1358082"/>
              <a:gd name="connsiteX0" fmla="*/ 0 w 6853713"/>
              <a:gd name="connsiteY0" fmla="*/ 25916 h 1358082"/>
              <a:gd name="connsiteX1" fmla="*/ 6853713 w 6853713"/>
              <a:gd name="connsiteY1" fmla="*/ 0 h 1358082"/>
              <a:gd name="connsiteX2" fmla="*/ 6853713 w 6853713"/>
              <a:gd name="connsiteY2" fmla="*/ 1358082 h 1358082"/>
              <a:gd name="connsiteX3" fmla="*/ 2164107 w 6853713"/>
              <a:gd name="connsiteY3" fmla="*/ 1332166 h 1358082"/>
              <a:gd name="connsiteX4" fmla="*/ 0 w 6853713"/>
              <a:gd name="connsiteY4" fmla="*/ 25916 h 13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3713" h="1358082">
                <a:moveTo>
                  <a:pt x="0" y="25916"/>
                </a:moveTo>
                <a:lnTo>
                  <a:pt x="6853713" y="0"/>
                </a:lnTo>
                <a:lnTo>
                  <a:pt x="6853713" y="1358082"/>
                </a:lnTo>
                <a:lnTo>
                  <a:pt x="2164107" y="1332166"/>
                </a:lnTo>
                <a:lnTo>
                  <a:pt x="0" y="25916"/>
                </a:lnTo>
                <a:close/>
              </a:path>
            </a:pathLst>
          </a:custGeom>
          <a:solidFill>
            <a:srgbClr val="419B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785-AEAA-406C-9CDF-8A41EADF791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51720" y="878855"/>
            <a:ext cx="5085409" cy="1109985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819" y="627970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79B63BB7-AD70-1547-815E-0884B6692F12}" type="slidenum">
              <a:rPr lang="ru-RU" sz="2800" b="1" i="0" smtClean="0">
                <a:solidFill>
                  <a:srgbClr val="DCAE45"/>
                </a:solidFill>
                <a:latin typeface="Times" panose="02020603050405020304" pitchFamily="18" charset="0"/>
                <a:cs typeface="Times" panose="02020603050405020304" pitchFamily="18" charset="0"/>
              </a:rPr>
              <a:pPr algn="r"/>
              <a:t>‹#›</a:t>
            </a:fld>
            <a:endParaRPr lang="ru-RU" sz="2400" b="1" i="0" dirty="0">
              <a:solidFill>
                <a:srgbClr val="DCAE4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3845" y="1988840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089" y="6316372"/>
            <a:ext cx="8608635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153966" y="4248281"/>
            <a:ext cx="2207656" cy="1015663"/>
          </a:xfrm>
        </p:spPr>
        <p:txBody>
          <a:bodyPr wrap="none" anchor="t">
            <a:spAutoFit/>
          </a:bodyPr>
          <a:lstStyle>
            <a:lvl5pPr marL="0" indent="0" algn="l" defTabSz="914400" rtl="0" eaLnBrk="1" latinLnBrk="0" hangingPunct="1">
              <a:buNone/>
              <a:defRPr lang="ru-RU" sz="6000" kern="1200" dirty="0">
                <a:solidFill>
                  <a:schemeClr val="bg1"/>
                </a:solidFill>
                <a:latin typeface="Times"/>
                <a:ea typeface="+mn-ea"/>
                <a:cs typeface="Times"/>
              </a:defRPr>
            </a:lvl5pPr>
          </a:lstStyle>
          <a:p>
            <a:pPr lvl="4"/>
            <a:r>
              <a:rPr lang="ru-RU" dirty="0" smtClean="0"/>
              <a:t>Число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818262" y="4227082"/>
            <a:ext cx="2218234" cy="830997"/>
          </a:xfrm>
        </p:spPr>
        <p:txBody>
          <a:bodyPr wrap="square" anchor="t">
            <a:spAutoFit/>
          </a:bodyPr>
          <a:lstStyle>
            <a:lvl5pPr marL="0" indent="0" algn="l" defTabSz="914400" rtl="0" eaLnBrk="1" latinLnBrk="0" hangingPunct="1">
              <a:lnSpc>
                <a:spcPct val="110000"/>
              </a:lnSpc>
              <a:buNone/>
              <a:defRPr lang="ru-RU" sz="2000" kern="1200" dirty="0">
                <a:solidFill>
                  <a:schemeClr val="bg1"/>
                </a:solidFill>
                <a:latin typeface="Times"/>
                <a:ea typeface="+mn-ea"/>
                <a:cs typeface="Times"/>
              </a:defRPr>
            </a:lvl5pPr>
          </a:lstStyle>
          <a:p>
            <a:pPr lvl="4"/>
            <a:r>
              <a:rPr lang="ru-RU" dirty="0" smtClean="0"/>
              <a:t>Текст</a:t>
            </a:r>
          </a:p>
          <a:p>
            <a:pPr lvl="4"/>
            <a:r>
              <a:rPr lang="ru-RU" dirty="0" smtClean="0"/>
              <a:t>Текст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617"/>
            <a:ext cx="3551460" cy="1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890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1785-AEAA-406C-9CDF-8A41EADF7916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56CC-DF9B-4A89-873B-C79E3673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3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1259632" y="1806734"/>
            <a:ext cx="7128792" cy="1910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429896" y="5085184"/>
            <a:ext cx="6716077" cy="96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r"/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399314"/>
            <a:ext cx="66967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Семинар-совещание 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активистами социально ориентированных волонтерских 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движений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Московской области по работе с волонтерами и  общественными организациями в сфере социального обслуживания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283968" y="2852936"/>
            <a:ext cx="2880320" cy="410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1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17050" y="44624"/>
            <a:ext cx="4843869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970841" y="3863859"/>
            <a:ext cx="3024336" cy="2013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0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483009" y="2258292"/>
            <a:ext cx="3456384" cy="218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5776" y="446960"/>
            <a:ext cx="5780864" cy="5189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ВЗАИМОДЕЙСТВИЕ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448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Получатели социальных услуг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Волонтеры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7179" y="3212976"/>
            <a:ext cx="59612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132000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«Серебряное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Clr>
                <a:srgbClr val="00B050"/>
              </a:buClr>
              <a:buSzPct val="132000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мастер-классов</a:t>
            </a:r>
          </a:p>
          <a:p>
            <a:pPr>
              <a:buClr>
                <a:srgbClr val="00B050"/>
              </a:buClr>
              <a:buSzPct val="132000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Концерты</a:t>
            </a:r>
          </a:p>
          <a:p>
            <a:pPr>
              <a:buClr>
                <a:srgbClr val="00B050"/>
              </a:buClr>
              <a:buSzPct val="132000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Исторические лекции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2187" y="3969057"/>
            <a:ext cx="3461813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– 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br>
              <a:rPr lang="ru-RU" sz="2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3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283968" y="2852936"/>
            <a:ext cx="2880320" cy="410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1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17050" y="44624"/>
            <a:ext cx="4843869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970841" y="3863859"/>
            <a:ext cx="3024336" cy="2013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0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483009" y="2258292"/>
            <a:ext cx="3456384" cy="218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5776" y="446960"/>
            <a:ext cx="5780864" cy="5189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ВЗАИМОДЕЙСТВИЕ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179" y="14127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«Бабушки и дедушки на связи»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7177" y="2024965"/>
            <a:ext cx="8717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132000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Участники: Дмитровский  КЦСОН, Дмитровский ДДИ,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Ногинский КЦСОН, Пансионат «Ногинский»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006" y="3140968"/>
            <a:ext cx="39529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132000"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>
              <a:buClr>
                <a:srgbClr val="00B050"/>
              </a:buClr>
              <a:buSzPct val="132000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</a:p>
          <a:p>
            <a:pPr>
              <a:buClr>
                <a:srgbClr val="00B050"/>
              </a:buClr>
              <a:buSzPct val="132000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  <a:p>
            <a:pPr>
              <a:buClr>
                <a:srgbClr val="00B050"/>
              </a:buClr>
              <a:buSzPct val="132000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навыков</a:t>
            </a:r>
          </a:p>
          <a:p>
            <a:pPr>
              <a:buClr>
                <a:srgbClr val="00B050"/>
              </a:buClr>
              <a:buSzPct val="132000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Связи поколений</a:t>
            </a:r>
          </a:p>
        </p:txBody>
      </p:sp>
      <p:pic>
        <p:nvPicPr>
          <p:cNvPr id="7171" name="Picture 3" descr="http://university3age.ru/files/fotopc/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831" y="3099742"/>
            <a:ext cx="4070625" cy="26140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57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283968" y="2852936"/>
            <a:ext cx="2880320" cy="410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1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17050" y="44624"/>
            <a:ext cx="4843869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970841" y="3863859"/>
            <a:ext cx="3024336" cy="2013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0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483009" y="2258292"/>
            <a:ext cx="3456384" cy="218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468560" y="1422880"/>
            <a:ext cx="102251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сотрудники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постоянными участниками мероприятий,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различных программ помощи в социальной сфере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759" y="2851209"/>
            <a:ext cx="510508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  <a:buSzPct val="132000"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День благотворительного труда:</a:t>
            </a:r>
          </a:p>
          <a:p>
            <a:pPr algn="ctr">
              <a:buClr>
                <a:srgbClr val="00B050"/>
              </a:buClr>
              <a:buSzPct val="132000"/>
            </a:pPr>
            <a:endParaRPr lang="ru-RU" sz="9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SzPct val="132000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МТБ</a:t>
            </a:r>
          </a:p>
          <a:p>
            <a:pPr>
              <a:buClr>
                <a:srgbClr val="00B050"/>
              </a:buClr>
              <a:buSzPct val="132000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Восстановление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</a:p>
          <a:p>
            <a:pPr>
              <a:buClr>
                <a:srgbClr val="00B050"/>
              </a:buClr>
              <a:buSzPct val="132000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pic>
        <p:nvPicPr>
          <p:cNvPr id="8194" name="Picture 2" descr="http://serpeika.com/images/news/2539252.jpgertet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956" y="3429000"/>
            <a:ext cx="3700618" cy="23042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080055" y="473163"/>
            <a:ext cx="5780864" cy="518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ВЗАИМОДЕЙСТВИЕ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276872"/>
            <a:ext cx="5904656" cy="110998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0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dipi.ru/catalogs/main/images/1490163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1" y="188640"/>
            <a:ext cx="2700299" cy="20162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dipi.ru/catalogs/main/images/1490163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"/>
                    </a14:imgEffect>
                    <a14:imgEffect>
                      <a14:brightnessContrast bright="-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4681"/>
            <a:ext cx="3384376" cy="2376263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60032" y="3573016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7292" y="2276872"/>
            <a:ext cx="67879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организации взаимодействия с волонтерами на постоянной основе и оказания им административной поддержки принято распоряжение Министерства от 01.07.2016 </a:t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19РВ-50 «Об утверждении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 организации поддержки СОНКО, благотворителей и добровольцев, осуществляющих деятельности в сфере социального обслуживания»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9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283968" y="2852936"/>
            <a:ext cx="2880320" cy="410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1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17050" y="44624"/>
            <a:ext cx="4843869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763688" y="3863859"/>
            <a:ext cx="3024336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0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491880" y="2258292"/>
            <a:ext cx="3456384" cy="218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5776" y="446960"/>
            <a:ext cx="5780864" cy="10378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Цели волонтерской деятельности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79912" y="1484784"/>
            <a:ext cx="5657071" cy="3201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Вовлечение граждан </a:t>
            </a:r>
          </a:p>
          <a:p>
            <a:pPr algn="l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помощи пожилым и инвалидам:</a:t>
            </a:r>
          </a:p>
          <a:p>
            <a:pPr marL="342900" indent="-342900" algn="l">
              <a:buClr>
                <a:srgbClr val="00B050"/>
              </a:buClr>
              <a:buSzPct val="162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Социальное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патронирование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indent="-342900" algn="l">
              <a:buClr>
                <a:srgbClr val="00B050"/>
              </a:buClr>
              <a:buSzPct val="162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Помощь в уходе и присмотре;</a:t>
            </a:r>
          </a:p>
          <a:p>
            <a:pPr marL="342900" indent="-342900" algn="l">
              <a:buClr>
                <a:srgbClr val="00B050"/>
              </a:buClr>
              <a:buSzPct val="162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Педагогическое сопровождение;</a:t>
            </a:r>
          </a:p>
          <a:p>
            <a:pPr marL="342900" indent="-342900" algn="l">
              <a:buClr>
                <a:srgbClr val="00B050"/>
              </a:buClr>
              <a:buSzPct val="162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Психологическая и юридическая помощь;</a:t>
            </a:r>
          </a:p>
          <a:p>
            <a:pPr marL="342900" indent="-342900" algn="l">
              <a:buClr>
                <a:srgbClr val="00B050"/>
              </a:buClr>
              <a:buSzPct val="162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Спорт, творчество, досуг, мероприятия.</a:t>
            </a:r>
          </a:p>
          <a:p>
            <a:pPr algn="l"/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sz="3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91211" y="3432878"/>
            <a:ext cx="4864983" cy="1731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Формы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457200" indent="-457200" algn="l">
              <a:buClr>
                <a:srgbClr val="00B050"/>
              </a:buClr>
              <a:buSzPct val="2000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Разовые мероприятия</a:t>
            </a:r>
          </a:p>
          <a:p>
            <a:pPr marL="457200" indent="-457200" algn="l">
              <a:buClr>
                <a:srgbClr val="00B050"/>
              </a:buClr>
              <a:buSzPct val="2000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Постоянная помощь</a:t>
            </a:r>
          </a:p>
        </p:txBody>
      </p:sp>
    </p:spTree>
    <p:extLst>
      <p:ext uri="{BB962C8B-B14F-4D97-AF65-F5344CB8AC3E}">
        <p14:creationId xmlns:p14="http://schemas.microsoft.com/office/powerpoint/2010/main" xmlns="" val="3233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283968" y="2852936"/>
            <a:ext cx="2880320" cy="410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1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17050" y="44624"/>
            <a:ext cx="4843869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581055" y="3863859"/>
            <a:ext cx="3024336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0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483009" y="2258292"/>
            <a:ext cx="3456384" cy="218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5776" y="446960"/>
            <a:ext cx="5780864" cy="5189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РЕЕСТР ВОЛОНТЕРОВ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332767" y="2100394"/>
            <a:ext cx="2271681" cy="958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31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августа 2017 г.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7198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человек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75855" y="1840190"/>
            <a:ext cx="2659072" cy="12182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января 2017 г.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5353</a:t>
            </a:r>
          </a:p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человек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http://ndipi.ru/catalogs/main/images/1494476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943" y="1484784"/>
            <a:ext cx="3056912" cy="234932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821392853"/>
              </p:ext>
            </p:extLst>
          </p:nvPr>
        </p:nvGraphicFramePr>
        <p:xfrm>
          <a:off x="1115616" y="3054673"/>
          <a:ext cx="8028384" cy="310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03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283968" y="2852936"/>
            <a:ext cx="2880320" cy="410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1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17050" y="44624"/>
            <a:ext cx="4843869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763688" y="3863859"/>
            <a:ext cx="3024336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0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483009" y="2258292"/>
            <a:ext cx="3456384" cy="218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5776" y="446960"/>
            <a:ext cx="5780864" cy="5189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ВЗАИМОДЕЙСТВИЕ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458" y="1368266"/>
            <a:ext cx="62397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Праздничные мероприятия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овогодние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праздники, 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Широкая масленица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Поздравление с Пасхой», «День защиты детей», «День пожилого человека», «День защитника Отечества»,  «Международный женский день», «Согреем детские сердца добротой и любовью», «Декада милосердия»; акций  «Чистый двор-чистая совесть», «Чистые окна», «Помоги слепому человеку», акция «Добрая покупка», «Весенняя перезагрузка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dipi.ru/catalogs/main/images/1489411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1991" y="3194108"/>
            <a:ext cx="2543240" cy="21614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dipi.ru/catalogs/main/images/1482779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6308" y="1090945"/>
            <a:ext cx="2478654" cy="19344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5766" y="4443435"/>
            <a:ext cx="1898245" cy="14228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644" y="4587743"/>
            <a:ext cx="1937596" cy="1292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492" r="7674" b="1"/>
          <a:stretch/>
        </p:blipFill>
        <p:spPr>
          <a:xfrm>
            <a:off x="4925723" y="4271392"/>
            <a:ext cx="1393216" cy="125832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966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283968" y="2852936"/>
            <a:ext cx="2880320" cy="410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1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17050" y="44624"/>
            <a:ext cx="4843869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763688" y="3863859"/>
            <a:ext cx="3024336" cy="2013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0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483009" y="2258292"/>
            <a:ext cx="3456384" cy="218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5776" y="446960"/>
            <a:ext cx="5780864" cy="5189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ВЗАИМОДЕЙСТВИЕ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646101"/>
            <a:ext cx="64087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Сопровождение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 и пожилых в театры, музеи, туристические поездки;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Кружковая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работа;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поездок,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Духовное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просвещение.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osday.ru/news/preview/74/746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07" y="1425460"/>
            <a:ext cx="2982992" cy="25189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1114" y="4053085"/>
            <a:ext cx="1473722" cy="14634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607" y="4060260"/>
            <a:ext cx="2160240" cy="14491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383" y="4025003"/>
            <a:ext cx="1475452" cy="14754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5470" y="4035192"/>
            <a:ext cx="1948498" cy="14992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3035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283968" y="2852936"/>
            <a:ext cx="2880320" cy="410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1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17050" y="44624"/>
            <a:ext cx="4843869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763688" y="3863859"/>
            <a:ext cx="3024336" cy="2013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0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483009" y="2258292"/>
            <a:ext cx="3456384" cy="218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3136" y="445969"/>
            <a:ext cx="5780864" cy="5189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ВЗАИМОДЕЙСТВИЕ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5866" y="1867202"/>
            <a:ext cx="62084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Волонтерская помощь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 стороны органов власти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учреждений:</a:t>
            </a:r>
          </a:p>
          <a:p>
            <a:pPr algn="ctr"/>
            <a:endParaRPr lang="ru-RU" sz="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 правовой грамотности»;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Прикладное творчество;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и юридическая помощь.</a:t>
            </a:r>
          </a:p>
          <a:p>
            <a:pPr algn="ctr"/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182" y="2330434"/>
            <a:ext cx="1430778" cy="16712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4789" y="2326810"/>
            <a:ext cx="1840916" cy="16384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885" y="4482581"/>
            <a:ext cx="2994653" cy="18267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0034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283968" y="2852936"/>
            <a:ext cx="2880320" cy="410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1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17050" y="44624"/>
            <a:ext cx="4843869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970841" y="3863859"/>
            <a:ext cx="3024336" cy="2013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0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483009" y="2258292"/>
            <a:ext cx="3456384" cy="218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5776" y="446960"/>
            <a:ext cx="5780864" cy="5189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ВЗАИМОДЕЙСТВИЕ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902328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Звенигородский ПНИ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95" y="1589719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помощи детям «Милосердие»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918" y="2962011"/>
            <a:ext cx="4728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SzPct val="132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</a:p>
          <a:p>
            <a:pPr marL="342900" indent="-342900">
              <a:buClr>
                <a:srgbClr val="00B050"/>
              </a:buClr>
              <a:buSzPct val="132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Кормление </a:t>
            </a:r>
          </a:p>
          <a:p>
            <a:pPr marL="342900" indent="-342900">
              <a:buClr>
                <a:srgbClr val="00B050"/>
              </a:buClr>
              <a:buSzPct val="132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Гигиенические процедуры </a:t>
            </a:r>
          </a:p>
          <a:p>
            <a:pPr marL="342900" indent="-342900">
              <a:buClr>
                <a:srgbClr val="00B050"/>
              </a:buClr>
              <a:buSzPct val="132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marL="342900" indent="-342900">
              <a:buClr>
                <a:srgbClr val="00B050"/>
              </a:buClr>
              <a:buSzPct val="132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8610" y="1598855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Группа милосердия «Преображение»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63268" y="2937601"/>
            <a:ext cx="4271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SzPct val="132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Гончарное искусство </a:t>
            </a:r>
          </a:p>
          <a:p>
            <a:pPr marL="342900" indent="-342900">
              <a:buClr>
                <a:srgbClr val="00B050"/>
              </a:buClr>
              <a:buSzPct val="132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Художественная студия Кулинария и домоводство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5219" y="4748907"/>
            <a:ext cx="2255580" cy="16916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648" y="4222595"/>
            <a:ext cx="2325409" cy="15493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202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283968" y="2852936"/>
            <a:ext cx="2880320" cy="410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1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17050" y="44624"/>
            <a:ext cx="4843869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970841" y="3863859"/>
            <a:ext cx="3024336" cy="2013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0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483009" y="2258292"/>
            <a:ext cx="3456384" cy="218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5776" y="446960"/>
            <a:ext cx="5780864" cy="5189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ВЗАИМОДЕЙСТВИЕ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902328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Старость в радость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42" y="1655439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Соглашение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сотрудничестве подписано 30 мая 2017 года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916" y="2319811"/>
            <a:ext cx="53852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SzPct val="1320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Конференции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(Ногинск 2016 г );</a:t>
            </a:r>
          </a:p>
          <a:p>
            <a:pPr marL="342900" indent="-342900">
              <a:buClr>
                <a:srgbClr val="00B050"/>
              </a:buClr>
              <a:buSzPct val="1320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Материальная помощь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(Пансионат Ногинский, Климовский ДИ, пансионат Озерский);</a:t>
            </a:r>
          </a:p>
          <a:p>
            <a:pPr marL="342900" indent="-342900">
              <a:buClr>
                <a:srgbClr val="00B050"/>
              </a:buClr>
              <a:buSzPct val="1320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концерты, подарки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ndipi.ru/catalogs/main/images/1475739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8864" y="2486767"/>
            <a:ext cx="2160240" cy="17281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dipi.ru/catalogs/main/images/1475738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656" y="4104031"/>
            <a:ext cx="2856507" cy="22852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3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so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Mosobl</Template>
  <TotalTime>1290</TotalTime>
  <Words>358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minsoc</vt:lpstr>
      <vt:lpstr>Слайд 1</vt:lpstr>
      <vt:lpstr>Слайд 2</vt:lpstr>
      <vt:lpstr>  Цели волонтерской деятельности:</vt:lpstr>
      <vt:lpstr>РЕЕСТР ВОЛОНТЕРОВ</vt:lpstr>
      <vt:lpstr>ВЗАИМОДЕЙСТВИЕ</vt:lpstr>
      <vt:lpstr>ВЗАИМОДЕЙСТВИЕ</vt:lpstr>
      <vt:lpstr>ВЗАИМОДЕЙСТВИЕ</vt:lpstr>
      <vt:lpstr>ВЗАИМОДЕЙСТВИЕ</vt:lpstr>
      <vt:lpstr>ВЗАИМОДЕЙСТВИЕ</vt:lpstr>
      <vt:lpstr>ВЗАИМОДЕЙСТВИЕ</vt:lpstr>
      <vt:lpstr>ВЗАИМОДЕЙСТВИЕ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Дронов Александр Михайлович</dc:creator>
  <cp:lastModifiedBy>user</cp:lastModifiedBy>
  <cp:revision>89</cp:revision>
  <cp:lastPrinted>2017-10-17T12:19:33Z</cp:lastPrinted>
  <dcterms:created xsi:type="dcterms:W3CDTF">2017-02-17T13:28:33Z</dcterms:created>
  <dcterms:modified xsi:type="dcterms:W3CDTF">2017-10-18T06:27:52Z</dcterms:modified>
</cp:coreProperties>
</file>